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6" r:id="rId3"/>
    <p:sldId id="369" r:id="rId4"/>
    <p:sldId id="431" r:id="rId5"/>
    <p:sldId id="406" r:id="rId6"/>
    <p:sldId id="409" r:id="rId7"/>
    <p:sldId id="440" r:id="rId8"/>
    <p:sldId id="434" r:id="rId9"/>
    <p:sldId id="435" r:id="rId10"/>
    <p:sldId id="419" r:id="rId11"/>
    <p:sldId id="424" r:id="rId12"/>
    <p:sldId id="403" r:id="rId13"/>
    <p:sldId id="436" r:id="rId14"/>
    <p:sldId id="437" r:id="rId15"/>
    <p:sldId id="438" r:id="rId16"/>
    <p:sldId id="439" r:id="rId17"/>
    <p:sldId id="379" r:id="rId18"/>
    <p:sldId id="432" r:id="rId19"/>
    <p:sldId id="429" r:id="rId20"/>
    <p:sldId id="441" r:id="rId21"/>
    <p:sldId id="442" r:id="rId22"/>
    <p:sldId id="401" r:id="rId2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99"/>
    <a:srgbClr val="D0A070"/>
    <a:srgbClr val="FFFF99"/>
    <a:srgbClr val="969696"/>
    <a:srgbClr val="FFFFCC"/>
    <a:srgbClr val="FF3300"/>
    <a:srgbClr val="3366CC"/>
    <a:srgbClr val="3366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7" autoAdjust="0"/>
    <p:restoredTop sz="84139" autoAdjust="0"/>
  </p:normalViewPr>
  <p:slideViewPr>
    <p:cSldViewPr>
      <p:cViewPr>
        <p:scale>
          <a:sx n="110" d="100"/>
          <a:sy n="110" d="100"/>
        </p:scale>
        <p:origin x="-15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26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fld id="{8F0F7604-1F1C-41F7-9A3F-2EBAAC6CC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3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26" y="0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56137" cy="349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33" y="4423639"/>
            <a:ext cx="5620410" cy="41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defTabSz="91765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62" tIns="45882" rIns="91762" bIns="45882" numCol="1" anchor="b" anchorCtr="0" compatLnSpc="1">
            <a:prstTxWarp prst="textNoShape">
              <a:avLst/>
            </a:prstTxWarp>
          </a:bodyPr>
          <a:lstStyle>
            <a:lvl1pPr algn="r" defTabSz="917659">
              <a:defRPr sz="1200"/>
            </a:lvl1pPr>
          </a:lstStyle>
          <a:p>
            <a:pPr>
              <a:defRPr/>
            </a:pPr>
            <a:fld id="{60AB34C6-AB08-4484-9AD0-59956862C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3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6858"/>
            <a:fld id="{0C080248-6D1F-43C3-8D83-B04857BC2AC4}" type="slidenum">
              <a:rPr lang="en-US" smtClean="0"/>
              <a:pPr defTabSz="916858"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87388"/>
            <a:ext cx="4681537" cy="351313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752" y="4423639"/>
            <a:ext cx="5150772" cy="41203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123A1-7620-44C6-8733-976952AFAA7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37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979726" y="8842659"/>
            <a:ext cx="3045025" cy="46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65" tIns="45884" rIns="91765" bIns="45884" anchor="b"/>
          <a:lstStyle/>
          <a:p>
            <a:pPr algn="r" defTabSz="916858"/>
            <a:fld id="{B1C7C9FD-C208-4547-8060-C123F0099E60}" type="slidenum">
              <a:rPr lang="en-US" sz="1200"/>
              <a:pPr algn="r" defTabSz="916858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765" tIns="45884" rIns="91765" bIns="45884"/>
          <a:lstStyle/>
          <a:p>
            <a:pPr eaLnBrk="1" hangingPunct="1"/>
            <a:r>
              <a:rPr lang="en-US" dirty="0" smtClean="0"/>
              <a:t>In handout, include</a:t>
            </a:r>
            <a:r>
              <a:rPr lang="en-US" baseline="0" dirty="0" smtClean="0"/>
              <a:t> conditions this time at the beginning of year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-Discuss dry summer conditions and wet October.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-Overall, a dry Water Year 2015 with near normal </a:t>
            </a:r>
            <a:r>
              <a:rPr lang="en-US" dirty="0" err="1" smtClean="0"/>
              <a:t>precip</a:t>
            </a:r>
            <a:r>
              <a:rPr lang="en-US" dirty="0" smtClean="0"/>
              <a:t> in Arizona.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-A</a:t>
            </a:r>
            <a:r>
              <a:rPr lang="en-US" baseline="0" dirty="0" smtClean="0"/>
              <a:t>nother below normal year for intervening flows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9B112-3953-46F8-BBC7-F4CE246E35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-Despite dry conditions in the basin, Parker Dam releases</a:t>
            </a:r>
            <a:r>
              <a:rPr lang="en-US" baseline="0" dirty="0" smtClean="0"/>
              <a:t> were lower than the past 15 year average beginning in April and continued through October. (drought conservation?)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-Reinforces</a:t>
            </a:r>
            <a:r>
              <a:rPr lang="en-US" baseline="0" dirty="0" smtClean="0"/>
              <a:t> that there hasn’t been much change in drought conditions in CA since beginning of year. Slight improvement in AZ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AB34C6-AB08-4484-9AD0-59956862CCD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0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3128">
              <a:defRPr/>
            </a:pPr>
            <a:r>
              <a:rPr lang="en-US" dirty="0"/>
              <a:t>Total WY15 Unregulated Inflow into Powell = 10.174 MAF, 94% of average</a:t>
            </a:r>
          </a:p>
          <a:p>
            <a:pPr lvl="1"/>
            <a:r>
              <a:rPr lang="en-US" dirty="0"/>
              <a:t>Sept Final Forecast Upper Basin 300 </a:t>
            </a:r>
            <a:r>
              <a:rPr lang="en-US" dirty="0" err="1"/>
              <a:t>kaf</a:t>
            </a:r>
            <a:r>
              <a:rPr lang="en-US" dirty="0"/>
              <a:t>, but we observed 276 </a:t>
            </a:r>
            <a:r>
              <a:rPr lang="en-US" dirty="0" err="1"/>
              <a:t>kaf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Sep 24-MS Powell </a:t>
            </a:r>
            <a:r>
              <a:rPr lang="en-US" dirty="0" err="1"/>
              <a:t>Elev</a:t>
            </a:r>
            <a:r>
              <a:rPr lang="en-US" dirty="0"/>
              <a:t> EOWY15 = 3606.53, about a half foot lower than the projection</a:t>
            </a:r>
          </a:p>
          <a:p>
            <a:pPr lvl="1"/>
            <a:endParaRPr lang="en-US" dirty="0"/>
          </a:p>
          <a:p>
            <a:pPr defTabSz="883128">
              <a:defRPr/>
            </a:pPr>
            <a:r>
              <a:rPr lang="en-US" dirty="0"/>
              <a:t>Side inflow to Mead was 76 </a:t>
            </a:r>
            <a:r>
              <a:rPr lang="en-US" dirty="0" err="1"/>
              <a:t>kaf</a:t>
            </a:r>
            <a:r>
              <a:rPr lang="en-US" dirty="0"/>
              <a:t> (41 </a:t>
            </a:r>
            <a:r>
              <a:rPr lang="en-US" dirty="0" err="1"/>
              <a:t>kaf</a:t>
            </a:r>
            <a:r>
              <a:rPr lang="en-US" dirty="0"/>
              <a:t> less than the </a:t>
            </a:r>
            <a:r>
              <a:rPr lang="en-US" dirty="0" err="1"/>
              <a:t>avg</a:t>
            </a:r>
            <a:r>
              <a:rPr lang="en-US" dirty="0"/>
              <a:t> side inflow, which was used in Sep 24-MS)</a:t>
            </a:r>
          </a:p>
          <a:p>
            <a:pPr marL="441564" lvl="1" defTabSz="883128">
              <a:defRPr/>
            </a:pPr>
            <a:r>
              <a:rPr lang="en-US" dirty="0"/>
              <a:t>Mead </a:t>
            </a:r>
            <a:r>
              <a:rPr lang="en-US" dirty="0" err="1"/>
              <a:t>Elev</a:t>
            </a:r>
            <a:r>
              <a:rPr lang="en-US" dirty="0"/>
              <a:t> EOWY15 =   1078.21,  but Mead did not drop 0.4 </a:t>
            </a:r>
            <a:r>
              <a:rPr lang="en-US" dirty="0" err="1"/>
              <a:t>ft</a:t>
            </a:r>
            <a:r>
              <a:rPr lang="en-US" dirty="0"/>
              <a:t> due to lower demand than projected</a:t>
            </a:r>
          </a:p>
          <a:p>
            <a:pPr lvl="0"/>
            <a:endParaRPr lang="en-US" baseline="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6383-8871-4DCB-881C-7CC92F3C034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36CD-04C7-4FBF-87C4-E707D3334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8E359-B8EA-4BC5-B10D-D643DE6F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0335-D389-4B9F-8FC2-40D6A8AF2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650D9-6D76-4E54-A3FA-A369A6E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F043D-D879-464A-AD72-1E137323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1838-09FC-409F-90FF-A23C6FF751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1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E4745-BFFE-4592-BC58-9F184A8E7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4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DCD66-11AA-4686-8E91-4BF5B32FEA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5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F65-34EA-4A3D-A44D-D7081A6455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29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AFA6-B434-4F03-AAB1-536196AB9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72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C7C4-F06D-4C50-BACC-FB6E830F29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7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897E-3CEF-4CAF-892F-088CA1B15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6FBC-CFD0-4B68-AD44-697F3B5462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32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5AB7-076A-45C3-A392-E672346F99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88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E366-9545-467D-8F7F-2D627F825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60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F812-7444-4B29-8259-A586F88782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64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DE711-5BFC-420F-9939-DD9C7A9FD3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47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F5863-807A-4004-A209-FC1ECBA8E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5066F-11DC-452A-8E37-AF94515F5C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D459B-133E-4AEF-A17B-3F2CEB84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07692-F220-4226-AF12-F443447F0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0F0-F059-428B-A85E-92431F22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27AA-BAF8-4C0F-98C9-1C6FC43A0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21C7B-FFA5-45FD-9642-3B254E3A7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6FDC-C91E-425F-9F59-19FC65B30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CDBF-D61C-4CCE-92AC-A61DEC112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1A0908-B261-4CF0-B2BA-C62968099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E1AB0F-A745-4C38-9708-93A84FCF77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2573338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CRFS Technical </a:t>
            </a:r>
            <a:r>
              <a:rPr lang="en-US" sz="3600" b="1" dirty="0" smtClean="0">
                <a:solidFill>
                  <a:schemeClr val="bg1"/>
                </a:solidFill>
              </a:rPr>
              <a:t>Committee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Fall Meeting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LC Operations Update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December 8, 2015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07" y="399215"/>
            <a:ext cx="7865782" cy="5680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57200"/>
            <a:ext cx="44196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2060"/>
                </a:solidFill>
                <a:latin typeface="Arial"/>
              </a:rPr>
              <a:t>STATUS OF OTHER LOWER BASIN RESERVOIRS</a:t>
            </a:r>
            <a:endParaRPr lang="en-US" sz="1000" b="1" dirty="0" smtClean="0">
              <a:solidFill>
                <a:srgbClr val="002060"/>
              </a:solidFill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2060"/>
                </a:solidFill>
                <a:latin typeface="Arial"/>
              </a:rPr>
              <a:t>a</a:t>
            </a:r>
            <a:r>
              <a:rPr lang="en-US" sz="1100" b="1" dirty="0" smtClean="0">
                <a:solidFill>
                  <a:srgbClr val="002060"/>
                </a:solidFill>
                <a:latin typeface="Arial"/>
              </a:rPr>
              <a:t>s of December 5,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8360" y="4876800"/>
            <a:ext cx="1752600" cy="92333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Painted Rock Dam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Elevation: 	535.0 feet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Capacity: 	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Inflow:	0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cfs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Outflow:	0 </a:t>
            </a:r>
            <a:r>
              <a:rPr lang="en-US" sz="1000" dirty="0" err="1" smtClean="0">
                <a:solidFill>
                  <a:srgbClr val="002060"/>
                </a:solidFill>
                <a:latin typeface="Arial"/>
              </a:rPr>
              <a:t>cfs</a:t>
            </a:r>
            <a:endParaRPr lang="en-US" sz="1000" dirty="0" smtClean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68314" y="3597906"/>
            <a:ext cx="114300" cy="95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4808" y="3424816"/>
            <a:ext cx="7620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Painted Rock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7132" y="3458297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Stewart Mtn.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39532" y="3632561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Mormon Flat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1932" y="3804011"/>
            <a:ext cx="7545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Horse Mesa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727332" y="3282571"/>
            <a:ext cx="0" cy="1757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841632" y="3282572"/>
            <a:ext cx="0" cy="3499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935599" y="3208770"/>
            <a:ext cx="58434" cy="59524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85304" y="3219531"/>
            <a:ext cx="685800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Roosevelt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13879" y="3132268"/>
            <a:ext cx="118110" cy="872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70763" y="1741377"/>
            <a:ext cx="1752600" cy="615553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Salt River Project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2060"/>
                </a:solidFill>
                <a:latin typeface="Arial"/>
              </a:rPr>
              <a:t>Capacity: 	</a:t>
            </a: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50%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Content: 	1.14 maf</a:t>
            </a:r>
          </a:p>
        </p:txBody>
      </p:sp>
      <p:sp>
        <p:nvSpPr>
          <p:cNvPr id="7168" name="TextBox 7167"/>
          <p:cNvSpPr txBox="1"/>
          <p:nvPr/>
        </p:nvSpPr>
        <p:spPr>
          <a:xfrm rot="20302363">
            <a:off x="3010068" y="3751418"/>
            <a:ext cx="4907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Gila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 rot="20784000">
            <a:off x="5401089" y="2945651"/>
            <a:ext cx="4907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Salt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 rot="4553179">
            <a:off x="5545918" y="4609300"/>
            <a:ext cx="6790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San Pedro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 rot="2200562">
            <a:off x="4625084" y="4259728"/>
            <a:ext cx="76362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Santa Cruz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 rot="16513705">
            <a:off x="4280746" y="2492685"/>
            <a:ext cx="5435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Verde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26461" y="2631959"/>
            <a:ext cx="737958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Horseshoe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05895" y="2848579"/>
            <a:ext cx="611565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Bartlett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631010" y="2754138"/>
            <a:ext cx="1926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713251" y="2945392"/>
            <a:ext cx="19264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7512009">
            <a:off x="3812228" y="2484678"/>
            <a:ext cx="7194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Agua Fria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 rot="17512009">
            <a:off x="1729163" y="3197919"/>
            <a:ext cx="71945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Colorado  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 rot="803633">
            <a:off x="2414320" y="2353963"/>
            <a:ext cx="80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Bill Williams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" b="1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2060"/>
                </a:solidFill>
                <a:latin typeface="Arial"/>
              </a:rPr>
              <a:t>River</a:t>
            </a:r>
            <a:endParaRPr lang="en-US" sz="500" b="1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1777" y="2117201"/>
            <a:ext cx="568069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Alamo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820999" y="2291502"/>
            <a:ext cx="105253" cy="1318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14290" y="2647031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Parker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446762" y="2497862"/>
            <a:ext cx="0" cy="1429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30914" y="1590707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Davis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130914" y="1447800"/>
            <a:ext cx="112194" cy="1429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767230" y="584179"/>
            <a:ext cx="15240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09199" y="479145"/>
            <a:ext cx="558031" cy="16927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500" b="1" smtClean="0">
                <a:solidFill>
                  <a:srgbClr val="000000"/>
                </a:solidFill>
                <a:latin typeface="Arial"/>
              </a:rPr>
              <a:t>Hoover Dam</a:t>
            </a:r>
            <a:endParaRPr lang="en-US" sz="5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33983" y="1219200"/>
            <a:ext cx="1919017" cy="1077218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Arial"/>
              </a:rPr>
              <a:t>Alamo Dam</a:t>
            </a:r>
            <a:endParaRPr lang="en-US" sz="1400" dirty="0" smtClean="0">
              <a:solidFill>
                <a:srgbClr val="00206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Elevation: 	1,087.9 feet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Capacity: 	5%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Content:	52 kaf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Inflow:	</a:t>
            </a:r>
            <a:r>
              <a:rPr lang="en-US" sz="1000" dirty="0">
                <a:solidFill>
                  <a:srgbClr val="002060"/>
                </a:solidFill>
                <a:latin typeface="Arial"/>
              </a:rPr>
              <a:t>2</a:t>
            </a: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 cfs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002060"/>
                </a:solidFill>
                <a:latin typeface="Arial"/>
              </a:rPr>
              <a:t>Outflow:	10 cfs</a:t>
            </a:r>
          </a:p>
        </p:txBody>
      </p:sp>
      <p:sp>
        <p:nvSpPr>
          <p:cNvPr id="3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01" y="5617250"/>
            <a:ext cx="81029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3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</a:rPr>
              <a:t>Lower Basin Operations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Calendar Year 2015/2016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Lake Mead Operating Conditions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Operating under the Normal/ICS Surplus Condition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Lower Basin projected water use of 7.5 maf +/- ICS created or delivered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Mexico projected to take delivery of 1.5 maf +/- any water deferred or delivered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782136"/>
            <a:ext cx="381000" cy="24561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524000" y="3782136"/>
            <a:ext cx="1923520" cy="2466234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2" y="4038598"/>
            <a:ext cx="1702631" cy="2199653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4038598"/>
            <a:ext cx="381000" cy="219965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2" name="Line 14"/>
          <p:cNvSpPr>
            <a:spLocks noChangeShapeType="1"/>
          </p:cNvSpPr>
          <p:nvPr/>
        </p:nvSpPr>
        <p:spPr bwMode="auto">
          <a:xfrm>
            <a:off x="1816100" y="41529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6" name="Text Box 26"/>
          <p:cNvSpPr txBox="1">
            <a:spLocks noChangeArrowheads="1"/>
          </p:cNvSpPr>
          <p:nvPr/>
        </p:nvSpPr>
        <p:spPr bwMode="auto">
          <a:xfrm>
            <a:off x="742950" y="39846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16427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4775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smtClean="0">
                <a:solidFill>
                  <a:srgbClr val="FFFFFF"/>
                </a:solidFill>
              </a:rPr>
              <a:t>17.3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0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smtClean="0">
                <a:solidFill>
                  <a:srgbClr val="FFFFFF"/>
                </a:solidFill>
              </a:rPr>
              <a:t>3,651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7" name="Text Box 12"/>
          <p:cNvSpPr txBox="1">
            <a:spLocks noChangeArrowheads="1"/>
          </p:cNvSpPr>
          <p:nvPr/>
        </p:nvSpPr>
        <p:spPr bwMode="auto">
          <a:xfrm>
            <a:off x="3810000" y="39909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smtClean="0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5345465" y="47301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648200" y="45494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746060" y="45540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13879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 smtClean="0">
                <a:solidFill>
                  <a:srgbClr val="FFFFFF"/>
                </a:solidFill>
              </a:rPr>
              <a:t>End of Calendar Year 2015 Projections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200" dirty="0" smtClean="0">
                <a:solidFill>
                  <a:srgbClr val="FFFFFF"/>
                </a:solidFill>
              </a:rPr>
              <a:t>November 2015 24-Month Study </a:t>
            </a:r>
            <a:r>
              <a:rPr lang="en-US" sz="2200" dirty="0">
                <a:solidFill>
                  <a:srgbClr val="FFFFFF"/>
                </a:solidFill>
              </a:rPr>
              <a:t>Most Probable Inflow </a:t>
            </a:r>
            <a:r>
              <a:rPr lang="en-US" sz="2200" dirty="0" smtClean="0">
                <a:solidFill>
                  <a:srgbClr val="FFFFFF"/>
                </a:solidFill>
              </a:rPr>
              <a:t>Scenario</a:t>
            </a:r>
            <a:r>
              <a:rPr lang="en-US" sz="2200" baseline="30000" dirty="0" smtClean="0">
                <a:solidFill>
                  <a:srgbClr val="FFFFFF"/>
                </a:solidFill>
              </a:rPr>
              <a:t>1</a:t>
            </a:r>
            <a:endParaRPr lang="en-US" sz="2200" baseline="30000" dirty="0">
              <a:solidFill>
                <a:srgbClr val="FFFFFF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56633" y="4110270"/>
            <a:ext cx="1663502" cy="6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1,083.1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10.27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39%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309812" y="3897152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3,600.6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11.80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49%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4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70853" y="353060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192461" y="3782136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304799" y="6297170"/>
            <a:ext cx="3894003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2016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outlook </a:t>
            </a:r>
            <a:r>
              <a:rPr lang="en-US" sz="1200" dirty="0">
                <a:solidFill>
                  <a:srgbClr val="FFCCCC"/>
                </a:solidFill>
              </a:rPr>
              <a:t>dated </a:t>
            </a:r>
            <a:r>
              <a:rPr lang="en-US" sz="1200" dirty="0" smtClean="0">
                <a:solidFill>
                  <a:srgbClr val="FFCCCC"/>
                </a:solidFill>
              </a:rPr>
              <a:t>11/2/15.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>
            <a:off x="59420" y="762000"/>
            <a:ext cx="91440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FFCCCC"/>
                </a:solidFill>
              </a:rPr>
              <a:t>Based on a </a:t>
            </a:r>
            <a:r>
              <a:rPr lang="en-US" sz="1800" dirty="0" smtClean="0">
                <a:solidFill>
                  <a:srgbClr val="FFCCCC"/>
                </a:solidFill>
              </a:rPr>
              <a:t>9.00 </a:t>
            </a:r>
            <a:r>
              <a:rPr lang="en-US" sz="1800" dirty="0">
                <a:solidFill>
                  <a:srgbClr val="FFCCCC"/>
                </a:solidFill>
              </a:rPr>
              <a:t>maf release pattern from Lake Powell in Water Year </a:t>
            </a:r>
            <a:r>
              <a:rPr lang="en-US" sz="1800" dirty="0" smtClean="0">
                <a:solidFill>
                  <a:srgbClr val="FFCCCC"/>
                </a:solidFill>
              </a:rPr>
              <a:t>2016</a:t>
            </a:r>
            <a:endParaRPr lang="en-US" sz="1800" dirty="0">
              <a:solidFill>
                <a:srgbClr val="FFCCCC"/>
              </a:solidFill>
            </a:endParaRPr>
          </a:p>
        </p:txBody>
      </p:sp>
      <p:sp>
        <p:nvSpPr>
          <p:cNvPr id="7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Text Box 41"/>
          <p:cNvSpPr txBox="1">
            <a:spLocks noChangeArrowheads="1"/>
          </p:cNvSpPr>
          <p:nvPr/>
        </p:nvSpPr>
        <p:spPr bwMode="auto">
          <a:xfrm>
            <a:off x="22565" y="6016823"/>
            <a:ext cx="116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99"/>
                </a:solidFill>
              </a:rPr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3351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12816" y="3917949"/>
            <a:ext cx="381000" cy="230202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 rot="10800000">
            <a:off x="1600200" y="3917950"/>
            <a:ext cx="1866894" cy="233852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 flipV="1">
            <a:off x="5704953" y="4108450"/>
            <a:ext cx="1640255" cy="2131850"/>
          </a:xfrm>
          <a:prstGeom prst="rtTriangle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325908" y="4108450"/>
            <a:ext cx="381000" cy="212980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5334000" y="1981200"/>
            <a:ext cx="36576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495800" y="1797050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1,219.6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392" name="Text Box 19"/>
          <p:cNvSpPr txBox="1">
            <a:spLocks noChangeArrowheads="1"/>
          </p:cNvSpPr>
          <p:nvPr/>
        </p:nvSpPr>
        <p:spPr bwMode="auto">
          <a:xfrm>
            <a:off x="7772400" y="1697038"/>
            <a:ext cx="1319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26.120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228600" y="17526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Powell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5334000" y="1600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FFFFCC"/>
                </a:solidFill>
              </a:rPr>
              <a:t>Lake Mead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5334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 flipV="1">
            <a:off x="5334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398" name="Text Box 38"/>
          <p:cNvSpPr txBox="1">
            <a:spLocks noChangeArrowheads="1"/>
          </p:cNvSpPr>
          <p:nvPr/>
        </p:nvSpPr>
        <p:spPr bwMode="auto">
          <a:xfrm>
            <a:off x="3810000" y="1949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</a:rPr>
              <a:t>3,700</a:t>
            </a:r>
          </a:p>
        </p:txBody>
      </p:sp>
      <p:sp>
        <p:nvSpPr>
          <p:cNvPr id="16399" name="Line 39"/>
          <p:cNvSpPr>
            <a:spLocks noChangeShapeType="1"/>
          </p:cNvSpPr>
          <p:nvPr/>
        </p:nvSpPr>
        <p:spPr bwMode="auto">
          <a:xfrm>
            <a:off x="228600" y="2133600"/>
            <a:ext cx="3581400" cy="0"/>
          </a:xfrm>
          <a:prstGeom prst="line">
            <a:avLst/>
          </a:prstGeom>
          <a:noFill/>
          <a:ln w="15875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auto">
          <a:xfrm>
            <a:off x="158750" y="1857375"/>
            <a:ext cx="121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24.322 maf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auto">
          <a:xfrm>
            <a:off x="22565" y="6016823"/>
            <a:ext cx="11608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99"/>
                </a:solidFill>
              </a:rPr>
              <a:t>Not to Scale</a:t>
            </a:r>
          </a:p>
        </p:txBody>
      </p:sp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884251" y="2927682"/>
            <a:ext cx="2910325" cy="2173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3" name="Line 48"/>
          <p:cNvSpPr>
            <a:spLocks noChangeShapeType="1"/>
          </p:cNvSpPr>
          <p:nvPr/>
        </p:nvSpPr>
        <p:spPr bwMode="auto">
          <a:xfrm>
            <a:off x="5334000" y="3124200"/>
            <a:ext cx="28194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25" name="Text Box 18"/>
          <p:cNvSpPr txBox="1">
            <a:spLocks noChangeArrowheads="1"/>
          </p:cNvSpPr>
          <p:nvPr/>
        </p:nvSpPr>
        <p:spPr bwMode="auto">
          <a:xfrm>
            <a:off x="7989536" y="2956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16.2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8" name="Text Box 26"/>
          <p:cNvSpPr txBox="1">
            <a:spLocks noChangeArrowheads="1"/>
          </p:cNvSpPr>
          <p:nvPr/>
        </p:nvSpPr>
        <p:spPr bwMode="auto">
          <a:xfrm>
            <a:off x="-103442" y="2758405"/>
            <a:ext cx="99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solidFill>
                  <a:srgbClr val="FFFFFF"/>
                </a:solidFill>
              </a:rPr>
              <a:t>17.3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16429" name="Text Box 8"/>
          <p:cNvSpPr txBox="1">
            <a:spLocks noChangeArrowheads="1"/>
          </p:cNvSpPr>
          <p:nvPr/>
        </p:nvSpPr>
        <p:spPr bwMode="auto">
          <a:xfrm>
            <a:off x="4648200" y="295561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1,145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6431" name="Text Box 12"/>
          <p:cNvSpPr txBox="1">
            <a:spLocks noChangeArrowheads="1"/>
          </p:cNvSpPr>
          <p:nvPr/>
        </p:nvSpPr>
        <p:spPr bwMode="auto">
          <a:xfrm>
            <a:off x="3810000" y="2757269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3,651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2819400" y="5410200"/>
            <a:ext cx="966788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3340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2.5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3200400" y="5514975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1.9 maf</a:t>
            </a: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60198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752600" y="5638800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Dead Storage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5341629" y="5410199"/>
            <a:ext cx="982971" cy="309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61883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maf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1692584" y="524223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0.0 </a:t>
            </a:r>
            <a:r>
              <a:rPr lang="en-US" sz="1600" dirty="0" err="1">
                <a:solidFill>
                  <a:srgbClr val="FFFFFF"/>
                </a:solidFill>
              </a:rPr>
              <a:t>maf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714875" y="524223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895</a:t>
            </a: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810000" y="5233524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3,370</a:t>
            </a:r>
          </a:p>
        </p:txBody>
      </p:sp>
      <p:sp>
        <p:nvSpPr>
          <p:cNvPr id="58" name="Line 48"/>
          <p:cNvSpPr>
            <a:spLocks noChangeShapeType="1"/>
          </p:cNvSpPr>
          <p:nvPr/>
        </p:nvSpPr>
        <p:spPr bwMode="auto">
          <a:xfrm>
            <a:off x="5369828" y="3733800"/>
            <a:ext cx="225017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4648200" y="3581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1,105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7620000" y="35814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12.2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286000" y="4756768"/>
            <a:ext cx="1504443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5" name="Line 36"/>
          <p:cNvSpPr>
            <a:spLocks noChangeShapeType="1"/>
          </p:cNvSpPr>
          <p:nvPr/>
        </p:nvSpPr>
        <p:spPr bwMode="auto">
          <a:xfrm>
            <a:off x="3798888" y="2133600"/>
            <a:ext cx="0" cy="4114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6" name="Line 37"/>
          <p:cNvSpPr>
            <a:spLocks noChangeShapeType="1"/>
          </p:cNvSpPr>
          <p:nvPr/>
        </p:nvSpPr>
        <p:spPr bwMode="auto">
          <a:xfrm flipH="1" flipV="1">
            <a:off x="238125" y="2133600"/>
            <a:ext cx="3200400" cy="411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183460" y="45840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5.9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3810000" y="4584082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3,525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 flipV="1">
            <a:off x="3429000" y="6240308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2" name="Rectangle 43"/>
          <p:cNvSpPr>
            <a:spLocks noChangeArrowheads="1"/>
          </p:cNvSpPr>
          <p:nvPr/>
        </p:nvSpPr>
        <p:spPr bwMode="auto">
          <a:xfrm>
            <a:off x="5345465" y="4064000"/>
            <a:ext cx="1664935" cy="7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1,074.1 feet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9.52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36%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2309812" y="3912066"/>
            <a:ext cx="1500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3,598.1 feet</a:t>
            </a:r>
            <a:endParaRPr lang="en-US" sz="1600" baseline="30000" dirty="0">
              <a:solidFill>
                <a:srgbClr val="0000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11.57 maf in storage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48% </a:t>
            </a:r>
            <a:r>
              <a:rPr lang="en-US" sz="1200" dirty="0">
                <a:solidFill>
                  <a:srgbClr val="000000"/>
                </a:solidFill>
              </a:rPr>
              <a:t>of capacity</a:t>
            </a:r>
          </a:p>
        </p:txBody>
      </p:sp>
      <p:sp>
        <p:nvSpPr>
          <p:cNvPr id="16434" name="Line 31"/>
          <p:cNvSpPr>
            <a:spLocks noChangeShapeType="1"/>
          </p:cNvSpPr>
          <p:nvPr/>
        </p:nvSpPr>
        <p:spPr bwMode="auto">
          <a:xfrm flipV="1">
            <a:off x="5334000" y="1981200"/>
            <a:ext cx="0" cy="42752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433" name="Line 9"/>
          <p:cNvSpPr>
            <a:spLocks noChangeShapeType="1"/>
          </p:cNvSpPr>
          <p:nvPr/>
        </p:nvSpPr>
        <p:spPr bwMode="auto">
          <a:xfrm flipV="1">
            <a:off x="5706908" y="1981200"/>
            <a:ext cx="3276600" cy="426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0" name="AutoShape 34"/>
          <p:cNvSpPr>
            <a:spLocks noChangeArrowheads="1"/>
          </p:cNvSpPr>
          <p:nvPr/>
        </p:nvSpPr>
        <p:spPr bwMode="auto">
          <a:xfrm flipV="1">
            <a:off x="2782674" y="3689350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5" name="AutoShape 35"/>
          <p:cNvSpPr>
            <a:spLocks noChangeArrowheads="1"/>
          </p:cNvSpPr>
          <p:nvPr/>
        </p:nvSpPr>
        <p:spPr bwMode="auto">
          <a:xfrm flipV="1">
            <a:off x="6172200" y="3843801"/>
            <a:ext cx="228600" cy="228600"/>
          </a:xfrm>
          <a:prstGeom prst="triangle">
            <a:avLst>
              <a:gd name="adj" fmla="val 52778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7" name="Rectangle 33"/>
          <p:cNvSpPr>
            <a:spLocks noChangeArrowheads="1"/>
          </p:cNvSpPr>
          <p:nvPr/>
        </p:nvSpPr>
        <p:spPr bwMode="auto">
          <a:xfrm>
            <a:off x="7088" y="62024"/>
            <a:ext cx="9144000" cy="7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3200" b="1" dirty="0">
                <a:solidFill>
                  <a:srgbClr val="FFFFFF"/>
                </a:solidFill>
              </a:rPr>
              <a:t>End of Water Year </a:t>
            </a:r>
            <a:r>
              <a:rPr lang="en-US" sz="3200" b="1" dirty="0" smtClean="0">
                <a:solidFill>
                  <a:srgbClr val="FFFFFF"/>
                </a:solidFill>
              </a:rPr>
              <a:t>2016 Projections</a:t>
            </a:r>
          </a:p>
          <a:p>
            <a:pPr algn="ctr" eaLnBrk="0" hangingPunct="0">
              <a:lnSpc>
                <a:spcPct val="75000"/>
              </a:lnSpc>
              <a:spcAft>
                <a:spcPts val="300"/>
              </a:spcAft>
            </a:pPr>
            <a:r>
              <a:rPr lang="en-US" sz="2200" dirty="0" smtClean="0">
                <a:solidFill>
                  <a:srgbClr val="FFFFFF"/>
                </a:solidFill>
              </a:rPr>
              <a:t>November 2015 24-Month Study Most Probable Inflow Scenario</a:t>
            </a:r>
            <a:r>
              <a:rPr lang="en-US" sz="2200" baseline="30000" dirty="0" smtClean="0">
                <a:solidFill>
                  <a:srgbClr val="FFFFFF"/>
                </a:solidFill>
              </a:rPr>
              <a:t>1</a:t>
            </a:r>
            <a:endParaRPr lang="en-US" sz="2200" dirty="0" smtClean="0">
              <a:solidFill>
                <a:srgbClr val="FFFFFF"/>
              </a:solidFill>
            </a:endParaRPr>
          </a:p>
        </p:txBody>
      </p:sp>
      <p:sp>
        <p:nvSpPr>
          <p:cNvPr id="68" name="Line 47"/>
          <p:cNvSpPr>
            <a:spLocks noChangeShapeType="1"/>
          </p:cNvSpPr>
          <p:nvPr/>
        </p:nvSpPr>
        <p:spPr bwMode="auto">
          <a:xfrm>
            <a:off x="3817144" y="5185899"/>
            <a:ext cx="1447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8" name="Rectangle 48"/>
          <p:cNvSpPr>
            <a:spLocks noChangeArrowheads="1"/>
          </p:cNvSpPr>
          <p:nvPr/>
        </p:nvSpPr>
        <p:spPr bwMode="auto">
          <a:xfrm>
            <a:off x="3879056" y="4852524"/>
            <a:ext cx="1385888" cy="3714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600" b="1" dirty="0" smtClean="0">
                <a:solidFill>
                  <a:srgbClr val="FFCCCC"/>
                </a:solidFill>
              </a:rPr>
              <a:t>9.00 </a:t>
            </a:r>
            <a:r>
              <a:rPr lang="en-US" sz="1600" b="1" dirty="0">
                <a:solidFill>
                  <a:srgbClr val="FFCCCC"/>
                </a:solidFill>
              </a:rPr>
              <a:t>maf</a:t>
            </a: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22565" y="738054"/>
            <a:ext cx="9144000" cy="457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solidFill>
                  <a:srgbClr val="FFCCCC"/>
                </a:solidFill>
              </a:rPr>
              <a:t>Projected Unregulated </a:t>
            </a:r>
            <a:r>
              <a:rPr lang="en-US" sz="1800" dirty="0">
                <a:solidFill>
                  <a:srgbClr val="FFCCCC"/>
                </a:solidFill>
              </a:rPr>
              <a:t>Inflow into </a:t>
            </a:r>
            <a:r>
              <a:rPr lang="en-US" sz="1800" dirty="0" smtClean="0">
                <a:solidFill>
                  <a:srgbClr val="FFCCCC"/>
                </a:solidFill>
              </a:rPr>
              <a:t>Powell</a:t>
            </a:r>
            <a:r>
              <a:rPr lang="en-US" sz="1800" baseline="30000" dirty="0" smtClean="0">
                <a:solidFill>
                  <a:srgbClr val="FFCCCC"/>
                </a:solidFill>
              </a:rPr>
              <a:t>1</a:t>
            </a:r>
            <a:r>
              <a:rPr lang="en-US" sz="1800" dirty="0" smtClean="0">
                <a:solidFill>
                  <a:srgbClr val="FFCCCC"/>
                </a:solidFill>
              </a:rPr>
              <a:t> </a:t>
            </a:r>
            <a:r>
              <a:rPr lang="en-US" sz="1800" dirty="0">
                <a:solidFill>
                  <a:srgbClr val="FFCCCC"/>
                </a:solidFill>
              </a:rPr>
              <a:t>= </a:t>
            </a:r>
            <a:r>
              <a:rPr lang="en-US" sz="1800" dirty="0" smtClean="0">
                <a:solidFill>
                  <a:srgbClr val="FFCCCC"/>
                </a:solidFill>
              </a:rPr>
              <a:t>8.39 </a:t>
            </a:r>
            <a:r>
              <a:rPr lang="en-US" sz="1800" dirty="0">
                <a:solidFill>
                  <a:srgbClr val="FFCCCC"/>
                </a:solidFill>
              </a:rPr>
              <a:t>maf </a:t>
            </a:r>
            <a:r>
              <a:rPr lang="en-US" sz="1800" dirty="0" smtClean="0">
                <a:solidFill>
                  <a:srgbClr val="FFCCCC"/>
                </a:solidFill>
              </a:rPr>
              <a:t>(77% </a:t>
            </a:r>
            <a:r>
              <a:rPr lang="en-US" sz="1800" dirty="0">
                <a:solidFill>
                  <a:srgbClr val="FFCCCC"/>
                </a:solidFill>
              </a:rPr>
              <a:t>of average</a:t>
            </a:r>
            <a:r>
              <a:rPr lang="en-US" sz="1800" dirty="0" smtClean="0">
                <a:solidFill>
                  <a:srgbClr val="FFCCCC"/>
                </a:solidFill>
              </a:rPr>
              <a:t>)</a:t>
            </a: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304799" y="6297170"/>
            <a:ext cx="3894003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9" name="Line 14"/>
          <p:cNvSpPr>
            <a:spLocks noChangeShapeType="1"/>
          </p:cNvSpPr>
          <p:nvPr/>
        </p:nvSpPr>
        <p:spPr bwMode="auto">
          <a:xfrm>
            <a:off x="1816100" y="4152900"/>
            <a:ext cx="1981200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0" name="Text Box 26"/>
          <p:cNvSpPr txBox="1">
            <a:spLocks noChangeArrowheads="1"/>
          </p:cNvSpPr>
          <p:nvPr/>
        </p:nvSpPr>
        <p:spPr bwMode="auto">
          <a:xfrm>
            <a:off x="742950" y="39846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9.5 maf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3810000" y="39909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3,575</a:t>
            </a:r>
          </a:p>
        </p:txBody>
      </p:sp>
      <p:sp>
        <p:nvSpPr>
          <p:cNvPr id="82" name="Text Box 50"/>
          <p:cNvSpPr txBox="1">
            <a:spLocks noChangeArrowheads="1"/>
          </p:cNvSpPr>
          <p:nvPr/>
        </p:nvSpPr>
        <p:spPr bwMode="auto">
          <a:xfrm>
            <a:off x="7161367" y="3971925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9.6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83" name="Text Box 51"/>
          <p:cNvSpPr txBox="1">
            <a:spLocks noChangeArrowheads="1"/>
          </p:cNvSpPr>
          <p:nvPr/>
        </p:nvSpPr>
        <p:spPr bwMode="auto">
          <a:xfrm>
            <a:off x="4648200" y="397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</a:rPr>
              <a:t>1,075</a:t>
            </a:r>
          </a:p>
        </p:txBody>
      </p:sp>
      <p:sp>
        <p:nvSpPr>
          <p:cNvPr id="84" name="Line 14"/>
          <p:cNvSpPr>
            <a:spLocks noChangeShapeType="1"/>
          </p:cNvSpPr>
          <p:nvPr/>
        </p:nvSpPr>
        <p:spPr bwMode="auto">
          <a:xfrm>
            <a:off x="5345465" y="4730132"/>
            <a:ext cx="1588735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5" name="Text Box 51"/>
          <p:cNvSpPr txBox="1">
            <a:spLocks noChangeArrowheads="1"/>
          </p:cNvSpPr>
          <p:nvPr/>
        </p:nvSpPr>
        <p:spPr bwMode="auto">
          <a:xfrm>
            <a:off x="4648200" y="4549466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1,025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6746060" y="4554074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6.0 </a:t>
            </a:r>
            <a:r>
              <a:rPr lang="en-US" sz="1600" dirty="0">
                <a:solidFill>
                  <a:srgbClr val="FFFFFF"/>
                </a:solidFill>
              </a:rPr>
              <a:t>maf</a:t>
            </a:r>
          </a:p>
        </p:txBody>
      </p:sp>
      <p:sp>
        <p:nvSpPr>
          <p:cNvPr id="87" name="Line 49"/>
          <p:cNvSpPr>
            <a:spLocks noChangeShapeType="1"/>
          </p:cNvSpPr>
          <p:nvPr/>
        </p:nvSpPr>
        <p:spPr bwMode="auto">
          <a:xfrm>
            <a:off x="5334000" y="4152900"/>
            <a:ext cx="2011208" cy="0"/>
          </a:xfrm>
          <a:prstGeom prst="line">
            <a:avLst/>
          </a:prstGeom>
          <a:noFill/>
          <a:ln w="158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304800" y="6298240"/>
            <a:ext cx="3894003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baseline="30000" dirty="0">
                <a:solidFill>
                  <a:srgbClr val="FFCCCC"/>
                </a:solidFill>
              </a:rPr>
              <a:t>1</a:t>
            </a:r>
            <a:r>
              <a:rPr lang="en-US" sz="1200" dirty="0">
                <a:solidFill>
                  <a:srgbClr val="FFCCCC"/>
                </a:solidFill>
              </a:rPr>
              <a:t> WY </a:t>
            </a:r>
            <a:r>
              <a:rPr lang="en-US" sz="1200" dirty="0" smtClean="0">
                <a:solidFill>
                  <a:srgbClr val="FFCCCC"/>
                </a:solidFill>
              </a:rPr>
              <a:t>2016 </a:t>
            </a:r>
            <a:r>
              <a:rPr lang="en-US" sz="1200" dirty="0">
                <a:solidFill>
                  <a:srgbClr val="FFCCCC"/>
                </a:solidFill>
              </a:rPr>
              <a:t>unregulated inflow </a:t>
            </a:r>
            <a:r>
              <a:rPr lang="en-US" sz="1200" dirty="0" smtClean="0">
                <a:solidFill>
                  <a:srgbClr val="FFCCCC"/>
                </a:solidFill>
              </a:rPr>
              <a:t>into Lake Powell </a:t>
            </a:r>
            <a:r>
              <a:rPr lang="en-US" sz="1200" dirty="0">
                <a:solidFill>
                  <a:srgbClr val="FFCCCC"/>
                </a:solidFill>
              </a:rPr>
              <a:t>is based on the CBRFC </a:t>
            </a:r>
            <a:r>
              <a:rPr lang="en-US" sz="1200" dirty="0" smtClean="0">
                <a:solidFill>
                  <a:srgbClr val="FFCCCC"/>
                </a:solidFill>
              </a:rPr>
              <a:t>outlook </a:t>
            </a:r>
            <a:r>
              <a:rPr lang="en-US" sz="1200" dirty="0">
                <a:solidFill>
                  <a:srgbClr val="FFCCCC"/>
                </a:solidFill>
              </a:rPr>
              <a:t>dated </a:t>
            </a:r>
            <a:r>
              <a:rPr lang="en-US" sz="1200" dirty="0" smtClean="0">
                <a:solidFill>
                  <a:srgbClr val="FFCCCC"/>
                </a:solidFill>
              </a:rPr>
              <a:t>11/2/15.</a:t>
            </a:r>
            <a:endParaRPr lang="en-US" sz="1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04800"/>
            <a:ext cx="8583613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6059963" y="1219200"/>
            <a:ext cx="0" cy="349196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1" y="2104770"/>
            <a:ext cx="114299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End of CY 2015 Projection:</a:t>
            </a:r>
          </a:p>
          <a:p>
            <a:r>
              <a:rPr lang="en-US" sz="1000" b="1" dirty="0" smtClean="0">
                <a:solidFill>
                  <a:srgbClr val="000000"/>
                </a:solidFill>
              </a:rPr>
              <a:t>1,083.1 feet</a:t>
            </a:r>
            <a:endParaRPr lang="en-US" sz="1000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4914901" y="2658768"/>
            <a:ext cx="1028699" cy="48060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00385" y="2696900"/>
            <a:ext cx="626659" cy="44247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2142902"/>
            <a:ext cx="191208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/>
                </a:solidFill>
              </a:rPr>
              <a:t>End of CY 2016 Projection:</a:t>
            </a:r>
          </a:p>
          <a:p>
            <a:r>
              <a:rPr lang="en-US" sz="1000" b="1" dirty="0" smtClean="0">
                <a:solidFill>
                  <a:srgbClr val="000000"/>
                </a:solidFill>
              </a:rPr>
              <a:t>1,078.7 feet</a:t>
            </a:r>
          </a:p>
          <a:p>
            <a:r>
              <a:rPr lang="en-US" sz="900" b="1" i="1" dirty="0" smtClean="0">
                <a:solidFill>
                  <a:srgbClr val="000000"/>
                </a:solidFill>
              </a:rPr>
              <a:t>(Range 1,070 to 1,109 feet)</a:t>
            </a:r>
            <a:endParaRPr lang="en-US" sz="9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4" y="14728"/>
            <a:ext cx="8696325" cy="685800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Percent of Traces with Event or System Condition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Results from August 2015 CRSS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1,2,3</a:t>
            </a:r>
            <a:r>
              <a:rPr lang="en-US" sz="2000" b="1" dirty="0" smtClean="0">
                <a:solidFill>
                  <a:schemeClr val="bg1"/>
                </a:solidFill>
              </a:rPr>
              <a:t> (values in percent)</a:t>
            </a:r>
            <a:endParaRPr lang="en-US" sz="20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149311"/>
              </p:ext>
            </p:extLst>
          </p:nvPr>
        </p:nvGraphicFramePr>
        <p:xfrm>
          <a:off x="285751" y="723581"/>
          <a:ext cx="8572499" cy="5242064"/>
        </p:xfrm>
        <a:graphic>
          <a:graphicData uri="http://schemas.openxmlformats.org/drawingml/2006/table">
            <a:tbl>
              <a:tblPr/>
              <a:tblGrid>
                <a:gridCol w="857249"/>
                <a:gridCol w="4419600"/>
                <a:gridCol w="685800"/>
                <a:gridCol w="698733"/>
                <a:gridCol w="637039"/>
                <a:gridCol w="637039"/>
                <a:gridCol w="637039"/>
              </a:tblGrid>
              <a:tr h="3153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</a:rPr>
                        <a:t>Event or System</a:t>
                      </a:r>
                      <a:r>
                        <a:rPr lang="en-US" sz="15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2020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70259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Upper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Powell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Equalization Tier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&gt;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   Equalization – annual release = 8.23 </a:t>
                      </a:r>
                      <a:r>
                        <a:rPr kumimoji="0" lang="en-US" sz="11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maf</a:t>
                      </a:r>
                      <a:endParaRPr kumimoji="0" lang="en-US" sz="11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418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Upper Elevation Balancing Tier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&gt; 8.23 maf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= 8.23 </a:t>
                      </a:r>
                      <a:r>
                        <a:rPr kumimoji="0" lang="en-US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maf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Upper Elevation Balancing – annual release &lt; 8.23 maf</a:t>
                      </a:r>
                    </a:p>
                  </a:txBody>
                  <a:tcPr marT="0" marB="0"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4188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Tier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418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Mid-Elevation Release – annual release = 8.23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418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Mid-Elevation Release – annual release = 7.48 maf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4188">
                <a:tc vMerge="1">
                  <a:txBody>
                    <a:bodyPr/>
                    <a:lstStyle/>
                    <a:p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 Elevation Balancing Tier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4188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Lower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Basin –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Lake Mead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Condition – any amount  (Mead ≤ 1,075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1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≤ 1,075 and ≥ 1,050)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pPr algn="ctr"/>
                      <a:endParaRPr kumimoji="0" lang="en-U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Shortage – 2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1,050 and ≥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Shortage – 3</a:t>
                      </a:r>
                      <a:r>
                        <a:rPr kumimoji="0" lang="en-US" sz="11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rd</a:t>
                      </a: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level (Mead &lt; 1,025)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841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Surplus Condition – any amount  (Mead ≥ 1,145 ft)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7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Surplus – Flood Control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34322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or ICS Surplus Condition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97167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>
                <a:solidFill>
                  <a:schemeClr val="bg1"/>
                </a:solidFill>
                <a:latin typeface="Arial"/>
                <a:cs typeface="Calibri" pitchFamily="34" charset="0"/>
              </a:rPr>
              <a:t>1 </a:t>
            </a:r>
            <a:r>
              <a:rPr lang="en-US" sz="1000" dirty="0" smtClean="0">
                <a:solidFill>
                  <a:schemeClr val="bg1"/>
                </a:solidFill>
                <a:latin typeface="Arial"/>
              </a:rPr>
              <a:t>Reservoir 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initial conditions based </a:t>
            </a:r>
            <a:r>
              <a:rPr lang="en-US" sz="1000" dirty="0" smtClean="0">
                <a:solidFill>
                  <a:schemeClr val="bg1"/>
                </a:solidFill>
                <a:latin typeface="Arial"/>
              </a:rPr>
              <a:t>on December 31, 2015 conditions using projections from the most probable August 2015 24-Month Study.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 Results are based on 107 hydrologic inflow sequences based on resampling of the observed 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natural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flow record from 1906-2012.</a:t>
            </a:r>
          </a:p>
          <a:p>
            <a:pPr fontAlgn="b"/>
            <a:r>
              <a:rPr lang="en-US" sz="1000" baseline="30000" dirty="0" smtClean="0">
                <a:solidFill>
                  <a:srgbClr val="FFFFFF"/>
                </a:solidFill>
                <a:latin typeface="Arial"/>
              </a:rPr>
              <a:t>3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Percentages shown may not be representative of the full range of future </a:t>
            </a:r>
          </a:p>
          <a:p>
            <a:pPr fontAlgn="b"/>
            <a:r>
              <a:rPr lang="en-US" sz="1000" dirty="0" smtClean="0">
                <a:solidFill>
                  <a:srgbClr val="FFFFFF"/>
                </a:solidFill>
                <a:latin typeface="Arial"/>
              </a:rPr>
              <a:t>  possibilities that could occur with different modeling assumptions.</a:t>
            </a:r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smtClean="0">
                <a:solidFill>
                  <a:schemeClr val="bg1"/>
                </a:solidFill>
              </a:rPr>
              <a:t>Additional Operational Data</a:t>
            </a:r>
            <a:br>
              <a:rPr lang="en-US" sz="3600" b="1" smtClean="0">
                <a:solidFill>
                  <a:schemeClr val="bg1"/>
                </a:solidFill>
              </a:rPr>
            </a:br>
            <a:r>
              <a:rPr lang="en-US" sz="2400" b="1" smtClean="0">
                <a:solidFill>
                  <a:schemeClr val="bg1"/>
                </a:solidFill>
              </a:rPr>
              <a:t>(provisional year-to-date values)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80388"/>
              </p:ext>
            </p:extLst>
          </p:nvPr>
        </p:nvGraphicFramePr>
        <p:xfrm>
          <a:off x="381000" y="1468120"/>
          <a:ext cx="8237285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718"/>
                <a:gridCol w="2883218"/>
                <a:gridCol w="26613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Mexico Excess Flows (af)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Brock Reservoir Stored (af)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Senator Wash Stored (af)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14,341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131,977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104,319</a:t>
                      </a:r>
                      <a:endParaRPr lang="en-US" sz="1600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</a:t>
                      </a:r>
                      <a:r>
                        <a:rPr lang="en-US" sz="1400" baseline="0" dirty="0" smtClean="0"/>
                        <a:t> 12/3/15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 11/27/15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Through 11/27/15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K:\Downloads\B1878-300-31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10728"/>
            <a:ext cx="41251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Downloads\B1878-300-31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6" y="3210728"/>
            <a:ext cx="41216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61016" y="6044758"/>
            <a:ext cx="4191000" cy="50482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r>
              <a:rPr lang="en-US" sz="1200" dirty="0" smtClean="0">
                <a:solidFill>
                  <a:srgbClr val="FFCCCC"/>
                </a:solidFill>
              </a:rPr>
              <a:t>Morelos Dam Pictured Above – April 2014</a:t>
            </a:r>
          </a:p>
          <a:p>
            <a:r>
              <a:rPr lang="en-US" sz="1200" dirty="0" smtClean="0">
                <a:solidFill>
                  <a:srgbClr val="FFCCCC"/>
                </a:solidFill>
              </a:rPr>
              <a:t>Alexander Stephens (USBR)</a:t>
            </a:r>
            <a:endParaRPr lang="en-US" sz="1200" dirty="0">
              <a:solidFill>
                <a:srgbClr val="FFCCCC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362200"/>
            <a:ext cx="90678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SECURE Reservoir Operations: LC Pilot Study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0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SECURE Reservoir Operations Pilot Initiative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On June 26, 2015 the office of Policy and Administration distributed a memorandum requesting recommendations for pilot studies under the Reservoir Operations Pilot Initiative.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Reservoir Operations Pilot is identified in the Bureau of Reclamation’s Climate Change Adaptation Strategy as a high priority action to achieve the goal of increasing water management flexibility. 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>
                <a:solidFill>
                  <a:schemeClr val="bg1"/>
                </a:solidFill>
              </a:rPr>
              <a:t>purpose of the pilot initiative is to develop and test guidance for increasing the flexibility of reservoir operations as an adaptation strategy to climate change impacts.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No </a:t>
            </a:r>
            <a:r>
              <a:rPr lang="en-US" sz="1600" dirty="0">
                <a:solidFill>
                  <a:schemeClr val="bg1"/>
                </a:solidFill>
              </a:rPr>
              <a:t>actual changes to operations will be performed during the pilot study.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SECURE Reservoir Operations Pilot Initiative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Reclamation’s Phoenix Area Office (PXAO) worked with the Salt River Project (SRP) office to develop a pilot nomination letter for the entire SRP reservoir system.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On August 17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and 18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, the SECURE Reservoir Operations (SRO) team met in Denver to review all of the submitted pilot nominations from each Reclamation region.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PXAO’s submission was well received and included the following objectives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Identify and evaluate projected changes to surface water availability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Identify </a:t>
            </a:r>
            <a:r>
              <a:rPr lang="en-US" sz="1600" dirty="0">
                <a:solidFill>
                  <a:schemeClr val="bg1"/>
                </a:solidFill>
              </a:rPr>
              <a:t>which changes are projected to occur due to climate change impacts or if projected changes are within normal variability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Use </a:t>
            </a:r>
            <a:r>
              <a:rPr lang="en-US" sz="1600" dirty="0">
                <a:solidFill>
                  <a:schemeClr val="bg1"/>
                </a:solidFill>
              </a:rPr>
              <a:t>climate change data to understand impacts and potential changes to the probable maximum precipitation and probable maximum flood events.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Incorporate </a:t>
            </a:r>
            <a:r>
              <a:rPr lang="en-US" sz="1600" dirty="0">
                <a:solidFill>
                  <a:schemeClr val="bg1"/>
                </a:solidFill>
              </a:rPr>
              <a:t>extreme weather forecasting, including projected climate data, into the forecast models used by the SRP.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Understand </a:t>
            </a:r>
            <a:r>
              <a:rPr lang="en-US" sz="1600" dirty="0">
                <a:solidFill>
                  <a:schemeClr val="bg1"/>
                </a:solidFill>
              </a:rPr>
              <a:t>climate change impacts to supply volume, runoff timing, water quality, and reservoir sedimentation.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4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</a:rPr>
              <a:t>Topics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7772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LC Current Conditions 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 Operations Update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SECURE Reservoir Operations Pilot Update</a:t>
            </a:r>
          </a:p>
          <a:p>
            <a:pPr marL="0" indent="0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SECURE Reservoir Operations Pilot Initiative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Next Steps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Clarification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Intellectual property concerns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Plan of study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PXAO and SRP are expanding the objectives stated in the nomination letter to create a detailed plan of study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Will be submitted to SRO team for review by Friday, December 11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Pilot studies to officially begin in early CY 2016.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89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drinc.com/sites/all/files/content/projects/images/246-hoover-dam-bypass-42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75665"/>
            <a:ext cx="8724900" cy="580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772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Lower Colorado River</a:t>
            </a:r>
          </a:p>
          <a:p>
            <a:pPr marL="58738" indent="-58738" algn="ctr"/>
            <a:r>
              <a:rPr lang="en-US" sz="3600" b="1" dirty="0">
                <a:solidFill>
                  <a:schemeClr val="bg1"/>
                </a:solidFill>
              </a:rPr>
              <a:t>Operations </a:t>
            </a:r>
            <a:endParaRPr lang="en-US" sz="3200" b="1" dirty="0">
              <a:solidFill>
                <a:schemeClr val="bg1"/>
              </a:solidFill>
            </a:endParaRPr>
          </a:p>
          <a:p>
            <a:pPr marL="58738" indent="-58738"/>
            <a:endParaRPr lang="en-US" sz="3200" b="1" dirty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>
                <a:solidFill>
                  <a:schemeClr val="bg1"/>
                </a:solidFill>
              </a:rPr>
              <a:t>For further information:  http://</a:t>
            </a:r>
            <a:r>
              <a:rPr lang="en-US" sz="2400" b="1" dirty="0" smtClean="0">
                <a:solidFill>
                  <a:schemeClr val="bg1"/>
                </a:solidFill>
              </a:rPr>
              <a:t>www.usbr.gov/lc/region</a:t>
            </a:r>
          </a:p>
          <a:p>
            <a:pPr marL="58738" indent="-58738" algn="ctr"/>
            <a:endParaRPr lang="en-US" sz="2400" b="1" dirty="0" smtClean="0">
              <a:solidFill>
                <a:schemeClr val="bg1"/>
              </a:solidFill>
            </a:endParaRP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Email at:</a:t>
            </a:r>
          </a:p>
          <a:p>
            <a:pPr marL="58738" indent="-58738" algn="ctr"/>
            <a:r>
              <a:rPr lang="en-US" sz="2400" b="1" dirty="0" smtClean="0">
                <a:solidFill>
                  <a:schemeClr val="bg1"/>
                </a:solidFill>
              </a:rPr>
              <a:t>bcoowaterops@usbr.gov</a:t>
            </a:r>
            <a:endParaRPr lang="en-US" sz="2400" b="1" dirty="0">
              <a:solidFill>
                <a:schemeClr val="bg1"/>
              </a:solidFill>
            </a:endParaRPr>
          </a:p>
          <a:p>
            <a:pPr marL="58738" indent="-58738" algn="ctr"/>
            <a:endParaRPr lang="en-US" sz="2400" b="1" dirty="0"/>
          </a:p>
          <a:p>
            <a:pPr marL="58738" indent="-58738"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047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Current Conditions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0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924800" cy="1219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Colorado River Basin Storage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(as of December 4, 2015)</a:t>
            </a:r>
            <a:r>
              <a:rPr lang="en-US" sz="3200" b="1" dirty="0" smtClean="0">
                <a:solidFill>
                  <a:schemeClr val="bg1"/>
                </a:solidFill>
              </a:rPr>
              <a:t>			</a:t>
            </a:r>
          </a:p>
        </p:txBody>
      </p:sp>
      <p:graphicFrame>
        <p:nvGraphicFramePr>
          <p:cNvPr id="2334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30517"/>
              </p:ext>
            </p:extLst>
          </p:nvPr>
        </p:nvGraphicFramePr>
        <p:xfrm>
          <a:off x="422339" y="1752600"/>
          <a:ext cx="8299323" cy="40163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282823"/>
                <a:gridCol w="1371600"/>
                <a:gridCol w="1905000"/>
                <a:gridCol w="1739900"/>
              </a:tblGrid>
              <a:tr h="113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Reservoir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Percent Full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Storage (maf)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Elevation (feet)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Powell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3,604.9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Mead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9.88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1,078.4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Mohave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84%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1.53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636.6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Lake Havasu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92%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447.4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System Storage*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29.87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609600" y="5915055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*Total system storage was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29.72 maf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or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50%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this time last year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Observed Precipitation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38689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http://water.weather.gov/precip/</a:t>
            </a:r>
          </a:p>
        </p:txBody>
      </p:sp>
      <p:pic>
        <p:nvPicPr>
          <p:cNvPr id="1026" name="Picture 2" descr="N:\COM460\Work Groups\Colorado River Forecast System Group\2015\November 8\Augu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9" y="616305"/>
            <a:ext cx="418800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COM460\Work Groups\Colorado River Forecast System Group\2015\November 8\Novemb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58260"/>
            <a:ext cx="4185723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COM460\Work Groups\Colorado River Forecast System Group\2015\November 8\Octob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7" y="3458260"/>
            <a:ext cx="415763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COM460\Work Groups\Colorado River Forecast System Group\2015\November 8\Septemb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6305"/>
            <a:ext cx="419741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WY 2015 Observed Precipitation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38689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Source: http://water.weather.gov/precip/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9" y="762000"/>
            <a:ext cx="805528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144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solidFill>
                  <a:srgbClr val="FFFFFF"/>
                </a:solidFill>
              </a:rPr>
              <a:t>Lower Basin Side Inflows – WY/CY </a:t>
            </a:r>
            <a:r>
              <a:rPr lang="en-US" sz="3200" b="1" dirty="0" smtClean="0">
                <a:solidFill>
                  <a:srgbClr val="FFFFFF"/>
                </a:solidFill>
              </a:rPr>
              <a:t>2015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1,2</a:t>
            </a:r>
            <a:r>
              <a:rPr lang="en-US" sz="3200" b="1" dirty="0">
                <a:solidFill>
                  <a:srgbClr val="FFFFFF"/>
                </a:solidFill>
              </a:rPr>
              <a:t/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  <a:latin typeface="Arial" pitchFamily="34" charset="0"/>
              </a:rPr>
              <a:t>Intervening Flow from Glen Canyon to Hoover Dam</a:t>
            </a:r>
            <a:endParaRPr lang="en-US" sz="2800" b="1" baseline="30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043563" name="Group 10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503128"/>
              </p:ext>
            </p:extLst>
          </p:nvPr>
        </p:nvGraphicFramePr>
        <p:xfrm>
          <a:off x="371475" y="1012825"/>
          <a:ext cx="8401050" cy="5052060"/>
        </p:xfrm>
        <a:graphic>
          <a:graphicData uri="http://schemas.openxmlformats.org/drawingml/2006/table">
            <a:tbl>
              <a:tblPr/>
              <a:tblGrid>
                <a:gridCol w="609599"/>
                <a:gridCol w="1327678"/>
                <a:gridCol w="1663173"/>
                <a:gridCol w="1655380"/>
                <a:gridCol w="1572610"/>
                <a:gridCol w="1572610"/>
              </a:tblGrid>
              <a:tr h="64770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 in WY/CY 2015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5-Year Average 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(KAF)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Observed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Intervening Flow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Observed</a:t>
                      </a:r>
                    </a:p>
                    <a:p>
                      <a:pPr marL="0" marR="0" lvl="0" indent="63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Intervening Flow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(% of Average)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Difference From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5-Year Average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(KAF)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rowSpan="1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OBSERVED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58%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2923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January 2015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February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117%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590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April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34%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-50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52730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August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September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49555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vert="vert27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 2015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 2015 Totals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0A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C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99" name="Rectangle 2"/>
          <p:cNvSpPr>
            <a:spLocks noChangeArrowheads="1"/>
          </p:cNvSpPr>
          <p:nvPr/>
        </p:nvSpPr>
        <p:spPr bwMode="auto">
          <a:xfrm>
            <a:off x="533400" y="6172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000" baseline="30000" dirty="0">
                <a:solidFill>
                  <a:srgbClr val="FFFFFF"/>
                </a:solidFill>
                <a:latin typeface="Arial"/>
              </a:rPr>
              <a:t>1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 Values were computed with the LC’s gain-loss model for the most recent 24-month study.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000" baseline="30000" dirty="0">
                <a:solidFill>
                  <a:srgbClr val="FFFFFF"/>
                </a:solidFill>
                <a:latin typeface="Arial"/>
              </a:rPr>
              <a:t>2</a:t>
            </a:r>
            <a:r>
              <a:rPr lang="en-US" sz="1000" dirty="0">
                <a:solidFill>
                  <a:srgbClr val="FFFFFF"/>
                </a:solidFill>
                <a:latin typeface="Arial"/>
              </a:rPr>
              <a:t> Percents of average are based on the 5-year mean from </a:t>
            </a:r>
            <a:r>
              <a:rPr lang="en-US" sz="1000" dirty="0" smtClean="0">
                <a:solidFill>
                  <a:srgbClr val="FFFFFF"/>
                </a:solidFill>
                <a:latin typeface="Arial"/>
              </a:rPr>
              <a:t>2010-2014.</a:t>
            </a:r>
            <a:endParaRPr lang="en-US" sz="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Parker Dam Releases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9388"/>
            <a:ext cx="6399213" cy="45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8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z="3200" b="1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Drought Conditions</a:t>
            </a:r>
            <a:endParaRPr lang="en-US" sz="5400" dirty="0"/>
          </a:p>
        </p:txBody>
      </p:sp>
      <p:pic>
        <p:nvPicPr>
          <p:cNvPr id="2050" name="Picture 2" descr="http://droughtmonitor.unl.edu/data/chng/pngs/20151201/20151201_conus_chng_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7" y="762000"/>
            <a:ext cx="71000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3252" y="6556651"/>
            <a:ext cx="423784" cy="341105"/>
          </a:xfrm>
        </p:spPr>
        <p:txBody>
          <a:bodyPr/>
          <a:lstStyle/>
          <a:p>
            <a:pPr algn="l">
              <a:defRPr/>
            </a:pPr>
            <a:fld id="{EA9AAB2F-5DD1-4AF1-9884-AC7966C4438F}" type="slidenum">
              <a:rPr lang="en-US" smtClean="0">
                <a:solidFill>
                  <a:srgbClr val="FFFFFF"/>
                </a:solidFill>
              </a:rPr>
              <a:pPr algn="l"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52937</TotalTime>
  <Words>1579</Words>
  <Application>Microsoft Office PowerPoint</Application>
  <PresentationFormat>On-screen Show (4:3)</PresentationFormat>
  <Paragraphs>477</Paragraphs>
  <Slides>21</Slides>
  <Notes>10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1_Default Design</vt:lpstr>
      <vt:lpstr>PowerPoint Presentation</vt:lpstr>
      <vt:lpstr>PowerPoint Presentation</vt:lpstr>
      <vt:lpstr>Current Conditions</vt:lpstr>
      <vt:lpstr> Colorado River Basin Storage   (as of December 4, 2015)   </vt:lpstr>
      <vt:lpstr>Observed Precipitation</vt:lpstr>
      <vt:lpstr>WY 2015 Observed Precipitation</vt:lpstr>
      <vt:lpstr>Lower Basin Side Inflows – WY/CY 20151,2 Intervening Flow from Glen Canyon to Hoover Dam</vt:lpstr>
      <vt:lpstr>Parker Dam Releases</vt:lpstr>
      <vt:lpstr>Drought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Traces with Event or System Condition  Results from August 2015 CRSS1,2,3 (values in percent)</vt:lpstr>
      <vt:lpstr>PowerPoint Presentation</vt:lpstr>
      <vt:lpstr>SECURE Reservoir Operations: LC Pilot Study</vt:lpstr>
      <vt:lpstr>SECURE Reservoir Operations Pilot Initiative</vt:lpstr>
      <vt:lpstr>SECURE Reservoir Operations Pilot Initiative</vt:lpstr>
      <vt:lpstr>SECURE Reservoir Operations Pilot Initiative</vt:lpstr>
      <vt:lpstr>PowerPoint Presentation</vt:lpstr>
    </vt:vector>
  </TitlesOfParts>
  <Company>usbr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Noe Santos</cp:lastModifiedBy>
  <cp:revision>2512</cp:revision>
  <cp:lastPrinted>2014-03-27T15:31:12Z</cp:lastPrinted>
  <dcterms:created xsi:type="dcterms:W3CDTF">2004-03-19T17:04:19Z</dcterms:created>
  <dcterms:modified xsi:type="dcterms:W3CDTF">2015-12-08T05:05:51Z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roval  Status">
    <vt:lpwstr>Approved</vt:lpwstr>
  </property>
  <property fmtid="{D5CDD505-2E9C-101B-9397-08002B2CF9AE}" pid="3" name="ContentType">
    <vt:lpwstr>Document</vt:lpwstr>
  </property>
  <property fmtid="{D5CDD505-2E9C-101B-9397-08002B2CF9AE}" pid="4" name="Distributed">
    <vt:lpwstr>0</vt:lpwstr>
  </property>
  <property fmtid="{D5CDD505-2E9C-101B-9397-08002B2CF9AE}" pid="5" name="N Drive">
    <vt:lpwstr>0</vt:lpwstr>
  </property>
</Properties>
</file>