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  <p:sldMasterId id="2147483649" r:id="rId2"/>
  </p:sldMasterIdLst>
  <p:notesMasterIdLst>
    <p:notesMasterId r:id="rId11"/>
  </p:notesMasterIdLst>
  <p:handoutMasterIdLst>
    <p:handoutMasterId r:id="rId12"/>
  </p:handoutMasterIdLst>
  <p:sldIdLst>
    <p:sldId id="527" r:id="rId3"/>
    <p:sldId id="655" r:id="rId4"/>
    <p:sldId id="549" r:id="rId5"/>
    <p:sldId id="470" r:id="rId6"/>
    <p:sldId id="576" r:id="rId7"/>
    <p:sldId id="653" r:id="rId8"/>
    <p:sldId id="654" r:id="rId9"/>
    <p:sldId id="642" r:id="rId10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9DEB"/>
    <a:srgbClr val="BC2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3474" autoAdjust="0"/>
  </p:normalViewPr>
  <p:slideViewPr>
    <p:cSldViewPr>
      <p:cViewPr varScale="1">
        <p:scale>
          <a:sx n="106" d="100"/>
          <a:sy n="106" d="100"/>
        </p:scale>
        <p:origin x="18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94" y="-102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55E77971-8315-4F69-B875-4E9732310095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9ADB64A8-F034-452D-82FD-224A2B2E2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49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809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640" y="3329940"/>
            <a:ext cx="743712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8664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809" y="6658664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01F2DA-4A40-460E-A3EA-0ECDB016A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94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7E61EA-63D3-461F-A6A9-611C9C2AF98C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98775" y="528638"/>
            <a:ext cx="3498850" cy="2624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520" y="3329940"/>
            <a:ext cx="6817360" cy="31546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799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FA026-F63E-48C2-AB73-413FC382818D}" type="slidenum">
              <a:rPr lang="en-US"/>
              <a:pPr/>
              <a:t>3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2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A2F6BC-7A19-4E4C-8E73-9448968EBB13}" type="slidenum">
              <a:rPr lang="en-US"/>
              <a:pPr/>
              <a:t>4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36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A2F6BC-7A19-4E4C-8E73-9448968EBB13}" type="slidenum">
              <a:rPr lang="en-US"/>
              <a:pPr/>
              <a:t>5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00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A2F6BC-7A19-4E4C-8E73-9448968EBB13}" type="slidenum">
              <a:rPr lang="en-US"/>
              <a:pPr/>
              <a:t>6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31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A2F6BC-7A19-4E4C-8E73-9448968EBB13}" type="slidenum">
              <a:rPr lang="en-US"/>
              <a:pPr/>
              <a:t>7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9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324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49" y="152401"/>
            <a:ext cx="2152651" cy="59737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1" y="152401"/>
            <a:ext cx="6305551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09A9-846F-4236-A1C4-F97D7E8CD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B3DF1-0073-4116-B012-1238BF5C8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B1406-E056-4391-9685-1BB748B65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7FBC2-8EA4-48FB-8921-DE733BEF7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C6709-BA84-4A11-9427-52000C8DC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116D4-9E9D-4405-8795-3A845C9DD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64DB0-E330-43FC-A15D-864F857DD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8CB7C-D1B5-4D67-BD08-0CB0770A1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324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FB23E-992E-4894-814B-DEAB00B9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8DF76-E9CE-49E8-9E70-A1EBF078C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49" y="304800"/>
            <a:ext cx="2076451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1" y="304800"/>
            <a:ext cx="6076951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99F8C-4C65-4657-AFE7-C5B9D2882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324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324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52401" y="6553200"/>
            <a:ext cx="1968809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b="1" i="1" dirty="0"/>
              <a:t>and  taking care of people!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9" descr="FloodFighter4"/>
          <p:cNvPicPr>
            <a:picLocks noChangeAspect="1" noChangeArrowheads="1"/>
          </p:cNvPicPr>
          <p:nvPr userDrawn="1"/>
        </p:nvPicPr>
        <p:blipFill>
          <a:blip r:embed="rId13" cstate="print"/>
          <a:srcRect b="15686"/>
          <a:stretch>
            <a:fillRect/>
          </a:stretch>
        </p:blipFill>
        <p:spPr bwMode="auto">
          <a:xfrm>
            <a:off x="3962402" y="3581400"/>
            <a:ext cx="518159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3" descr="FloodFighter1"/>
          <p:cNvPicPr>
            <a:picLocks noChangeAspect="1" noChangeArrowheads="1"/>
          </p:cNvPicPr>
          <p:nvPr userDrawn="1"/>
        </p:nvPicPr>
        <p:blipFill>
          <a:blip r:embed="rId14" cstate="print"/>
          <a:srcRect r="3448"/>
          <a:stretch>
            <a:fillRect/>
          </a:stretch>
        </p:blipFill>
        <p:spPr bwMode="auto">
          <a:xfrm>
            <a:off x="4876800" y="1512887"/>
            <a:ext cx="42672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28"/>
          <p:cNvGrpSpPr>
            <a:grpSpLocks/>
          </p:cNvGrpSpPr>
          <p:nvPr userDrawn="1"/>
        </p:nvGrpSpPr>
        <p:grpSpPr bwMode="auto">
          <a:xfrm>
            <a:off x="0" y="1"/>
            <a:ext cx="9144000" cy="6861175"/>
            <a:chOff x="-1872" y="0"/>
            <a:chExt cx="5760" cy="4322"/>
          </a:xfrm>
        </p:grpSpPr>
        <p:grpSp>
          <p:nvGrpSpPr>
            <p:cNvPr id="15" name="Group 27"/>
            <p:cNvGrpSpPr>
              <a:grpSpLocks/>
            </p:cNvGrpSpPr>
            <p:nvPr userDrawn="1"/>
          </p:nvGrpSpPr>
          <p:grpSpPr bwMode="auto">
            <a:xfrm>
              <a:off x="-1872" y="0"/>
              <a:ext cx="5760" cy="4322"/>
              <a:chOff x="-1872" y="0"/>
              <a:chExt cx="5760" cy="4322"/>
            </a:xfrm>
          </p:grpSpPr>
          <p:pic>
            <p:nvPicPr>
              <p:cNvPr id="17" name="Picture 23" descr="ppt_camo_bkgrnd-03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-1872" y="0"/>
                <a:ext cx="5760" cy="4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21" descr="white_curv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624" y="990"/>
                <a:ext cx="3264" cy="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" name="Picture 8" descr="USACE_logo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44" y="3201"/>
              <a:ext cx="864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Line 19"/>
          <p:cNvSpPr>
            <a:spLocks noChangeShapeType="1"/>
          </p:cNvSpPr>
          <p:nvPr userDrawn="1"/>
        </p:nvSpPr>
        <p:spPr bwMode="auto">
          <a:xfrm>
            <a:off x="4876800" y="3962400"/>
            <a:ext cx="42672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21" name="Text Box 9"/>
          <p:cNvSpPr txBox="1">
            <a:spLocks noChangeArrowheads="1"/>
          </p:cNvSpPr>
          <p:nvPr userDrawn="1"/>
        </p:nvSpPr>
        <p:spPr bwMode="auto">
          <a:xfrm>
            <a:off x="152401" y="5943601"/>
            <a:ext cx="35972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/>
              <a:t>US Army Corps of Engineers</a:t>
            </a:r>
          </a:p>
          <a:p>
            <a:pPr>
              <a:defRPr/>
            </a:pPr>
            <a:r>
              <a:rPr lang="en-US" b="1" dirty="0"/>
              <a:t>BUILDING STRONG</a:t>
            </a:r>
            <a:r>
              <a:rPr lang="en-US" b="1" baseline="-25000" dirty="0" smtClean="0"/>
              <a:t>®</a:t>
            </a:r>
            <a:endParaRPr lang="en-US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94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77876E4C-2AF5-40D8-B783-C2AE0334E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3" name="Picture 8" descr="USACE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177" y="5715001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223001" y="6416676"/>
            <a:ext cx="26066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/>
              <a:t>BUILDING STRONG</a:t>
            </a:r>
            <a:r>
              <a:rPr lang="en-US" sz="1400" b="1" baseline="-25000"/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1"/>
            <a:ext cx="8001000" cy="1470025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C</a:t>
            </a:r>
            <a:r>
              <a:rPr lang="en-US" sz="2800" dirty="0"/>
              <a:t>OLORADO RIVER FORECASTING SERVICE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>
                <a:solidFill>
                  <a:schemeClr val="tx1"/>
                </a:solidFill>
              </a:rPr>
              <a:t>Technical Committee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Fall 2015 Meeting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28600" y="2774976"/>
            <a:ext cx="3505200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 smtClean="0"/>
              <a:t>Van Crisostomo, PE</a:t>
            </a:r>
            <a:endParaRPr lang="en-US" sz="1600" b="1" dirty="0"/>
          </a:p>
          <a:p>
            <a:pPr algn="l">
              <a:spcBef>
                <a:spcPct val="50000"/>
              </a:spcBef>
            </a:pPr>
            <a:r>
              <a:rPr lang="en-US" sz="1400" dirty="0" smtClean="0"/>
              <a:t>Chief, Reservoir Regulation Section</a:t>
            </a:r>
          </a:p>
          <a:p>
            <a:pPr algn="l">
              <a:spcBef>
                <a:spcPct val="50000"/>
              </a:spcBef>
            </a:pPr>
            <a:endParaRPr lang="en-US" sz="1400" dirty="0"/>
          </a:p>
          <a:p>
            <a:pPr algn="l">
              <a:spcBef>
                <a:spcPct val="50000"/>
              </a:spcBef>
            </a:pPr>
            <a:r>
              <a:rPr lang="en-US" sz="1400" b="1" dirty="0" smtClean="0"/>
              <a:t>Amanda Waller Walsh, PE</a:t>
            </a:r>
          </a:p>
          <a:p>
            <a:pPr algn="l">
              <a:spcBef>
                <a:spcPct val="50000"/>
              </a:spcBef>
            </a:pPr>
            <a:r>
              <a:rPr lang="en-US" sz="1400" dirty="0" smtClean="0"/>
              <a:t>Hydraulic Engineer, Reservoir Regulation Section</a:t>
            </a:r>
            <a:endParaRPr lang="en-US" sz="1400" dirty="0"/>
          </a:p>
          <a:p>
            <a:pPr algn="l">
              <a:spcBef>
                <a:spcPct val="50000"/>
              </a:spcBef>
            </a:pPr>
            <a:endParaRPr lang="en-US" sz="1400" dirty="0" smtClean="0"/>
          </a:p>
          <a:p>
            <a:pPr algn="l">
              <a:spcBef>
                <a:spcPct val="50000"/>
              </a:spcBef>
            </a:pPr>
            <a:r>
              <a:rPr lang="en-US" sz="1400" dirty="0" smtClean="0"/>
              <a:t>Los Angeles District</a:t>
            </a:r>
            <a:endParaRPr lang="en-US" sz="1400" dirty="0"/>
          </a:p>
          <a:p>
            <a:pPr algn="l">
              <a:spcBef>
                <a:spcPct val="50000"/>
              </a:spcBef>
            </a:pPr>
            <a:r>
              <a:rPr lang="en-US" sz="1400" dirty="0" smtClean="0"/>
              <a:t>08 December 2015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 descr="basin_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" y="152400"/>
            <a:ext cx="8480611" cy="6553200"/>
          </a:xfrm>
        </p:spPr>
      </p:pic>
    </p:spTree>
    <p:extLst>
      <p:ext uri="{BB962C8B-B14F-4D97-AF65-F5344CB8AC3E}">
        <p14:creationId xmlns:p14="http://schemas.microsoft.com/office/powerpoint/2010/main" val="454014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0"/>
            <a:ext cx="8229600" cy="749300"/>
          </a:xfrm>
        </p:spPr>
        <p:txBody>
          <a:bodyPr/>
          <a:lstStyle/>
          <a:p>
            <a:r>
              <a:rPr lang="en-US" sz="4000" dirty="0" smtClean="0"/>
              <a:t>Alamo Dam</a:t>
            </a:r>
            <a:endParaRPr lang="en-US" sz="40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657600" y="6381750"/>
            <a:ext cx="2133600" cy="476250"/>
          </a:xfrm>
        </p:spPr>
        <p:txBody>
          <a:bodyPr/>
          <a:lstStyle/>
          <a:p>
            <a:fld id="{85A48E3A-98A6-4570-8919-574FAB70A402}" type="slidenum">
              <a:rPr lang="en-US"/>
              <a:pPr/>
              <a:t>3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7315200" cy="548640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48E3A-98A6-4570-8919-574FAB70A402}" type="slidenum">
              <a:rPr lang="en-US"/>
              <a:pPr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5557838"/>
          </a:xfrm>
          <a:prstGeom prst="rect">
            <a:avLst/>
          </a:prstGeom>
        </p:spPr>
      </p:pic>
      <p:sp>
        <p:nvSpPr>
          <p:cNvPr id="18" name="Rectangular Callout 17"/>
          <p:cNvSpPr/>
          <p:nvPr/>
        </p:nvSpPr>
        <p:spPr>
          <a:xfrm>
            <a:off x="6553200" y="228600"/>
            <a:ext cx="1613010" cy="499265"/>
          </a:xfrm>
          <a:prstGeom prst="wedgeRectCallout">
            <a:avLst>
              <a:gd name="adj1" fmla="val -98013"/>
              <a:gd name="adj2" fmla="val 555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Optimal Pool 1125’ (161,000 ac-ft)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6096000" y="1981200"/>
            <a:ext cx="1459390" cy="542197"/>
          </a:xfrm>
          <a:prstGeom prst="wedgeRectCallout">
            <a:avLst>
              <a:gd name="adj1" fmla="val 148945"/>
              <a:gd name="adj2" fmla="val -1085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Currently 1,087.8’  </a:t>
            </a:r>
          </a:p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(52,062 ac-ft)</a:t>
            </a:r>
            <a:endParaRPr lang="en-US" sz="1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48E3A-98A6-4570-8919-574FAB70A402}" type="slidenum">
              <a:rPr lang="en-US"/>
              <a:pPr/>
              <a:t>5</a:t>
            </a:fld>
            <a:endParaRPr lang="en-US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134939"/>
            <a:ext cx="9144000" cy="55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Painted Rock Dam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0"/>
            <a:ext cx="7315200" cy="54864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48E3A-98A6-4570-8919-574FAB70A402}" type="slidenum">
              <a:rPr lang="en-US"/>
              <a:pPr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5557838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2286000" y="1066800"/>
            <a:ext cx="1766630" cy="460860"/>
          </a:xfrm>
          <a:prstGeom prst="wedgeRectCallout">
            <a:avLst>
              <a:gd name="adj1" fmla="val -62677"/>
              <a:gd name="adj2" fmla="val 116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Dry since 2010</a:t>
            </a:r>
            <a:endParaRPr lang="en-US" sz="1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652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kern="1200" dirty="0"/>
              <a:t>Other </a:t>
            </a:r>
            <a:r>
              <a:rPr lang="en-US" kern="1200" dirty="0" smtClean="0"/>
              <a:t>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Control Manual Update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Painted Rock Dam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Corps Water Management System (CWMS) Modeling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Bill Williams Basin Model: FY16 Completion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Gila River Basin Model: FY17 Completion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RFC Inflow Forecasts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Alamo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Gila River Basin</a:t>
            </a: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48E3A-98A6-4570-8919-574FAB70A402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691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026"/>
          <p:cNvSpPr txBox="1">
            <a:spLocks noChangeArrowheads="1"/>
          </p:cNvSpPr>
          <p:nvPr/>
        </p:nvSpPr>
        <p:spPr bwMode="auto">
          <a:xfrm>
            <a:off x="2911475" y="2133600"/>
            <a:ext cx="27799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/>
              <a:t>Questions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Master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20701</TotalTime>
  <Words>104</Words>
  <Application>Microsoft Office PowerPoint</Application>
  <PresentationFormat>On-screen Show (4:3)</PresentationFormat>
  <Paragraphs>38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Wingdings</vt:lpstr>
      <vt:lpstr>Wingdings 3</vt:lpstr>
      <vt:lpstr>Title Master</vt:lpstr>
      <vt:lpstr>Slide Master</vt:lpstr>
      <vt:lpstr>COLORADO RIVER FORECASTING SERVICE Technical Committee Fall 2015 Meeting</vt:lpstr>
      <vt:lpstr>PowerPoint Presentation</vt:lpstr>
      <vt:lpstr>Alamo Dam</vt:lpstr>
      <vt:lpstr>PowerPoint Presentation</vt:lpstr>
      <vt:lpstr>PowerPoint Presentation</vt:lpstr>
      <vt:lpstr>PowerPoint Presentation</vt:lpstr>
      <vt:lpstr>Other Items</vt:lpstr>
      <vt:lpstr>PowerPoint Presentation</vt:lpstr>
    </vt:vector>
  </TitlesOfParts>
  <Company>US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b6imemb6</dc:creator>
  <cp:lastModifiedBy>L1ED9ARW</cp:lastModifiedBy>
  <cp:revision>603</cp:revision>
  <dcterms:created xsi:type="dcterms:W3CDTF">2009-05-21T17:19:18Z</dcterms:created>
  <dcterms:modified xsi:type="dcterms:W3CDTF">2015-12-07T21:50:07Z</dcterms:modified>
</cp:coreProperties>
</file>