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0" r:id="rId2"/>
    <p:sldId id="381" r:id="rId3"/>
    <p:sldId id="382" r:id="rId4"/>
    <p:sldId id="383" r:id="rId5"/>
    <p:sldId id="387" r:id="rId6"/>
    <p:sldId id="385" r:id="rId7"/>
    <p:sldId id="386" r:id="rId8"/>
  </p:sldIdLst>
  <p:sldSz cx="9144000" cy="6858000" type="screen4x3"/>
  <p:notesSz cx="6950075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FFCC"/>
    <a:srgbClr val="FFFF99"/>
    <a:srgbClr val="9933FF"/>
    <a:srgbClr val="336699"/>
    <a:srgbClr val="D0A070"/>
    <a:srgbClr val="3366CC"/>
    <a:srgbClr val="FFFF66"/>
    <a:srgbClr val="FF33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2" autoAdjust="0"/>
    <p:restoredTop sz="96092" autoAdjust="0"/>
  </p:normalViewPr>
  <p:slideViewPr>
    <p:cSldViewPr snapToGrid="0">
      <p:cViewPr>
        <p:scale>
          <a:sx n="70" d="100"/>
          <a:sy n="70" d="100"/>
        </p:scale>
        <p:origin x="-408" y="-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t" anchorCtr="0" compatLnSpc="1">
            <a:prstTxWarp prst="textNoShape">
              <a:avLst/>
            </a:prstTxWarp>
          </a:bodyPr>
          <a:lstStyle>
            <a:lvl1pPr algn="l" defTabSz="909057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747" y="1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t" anchorCtr="0" compatLnSpc="1">
            <a:prstTxWarp prst="textNoShape">
              <a:avLst/>
            </a:prstTxWarp>
          </a:bodyPr>
          <a:lstStyle>
            <a:lvl1pPr algn="r" defTabSz="909057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2380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b" anchorCtr="0" compatLnSpc="1">
            <a:prstTxWarp prst="textNoShape">
              <a:avLst/>
            </a:prstTxWarp>
          </a:bodyPr>
          <a:lstStyle>
            <a:lvl1pPr algn="l" defTabSz="909057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747" y="8772380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b" anchorCtr="0" compatLnSpc="1">
            <a:prstTxWarp prst="textNoShape">
              <a:avLst/>
            </a:prstTxWarp>
          </a:bodyPr>
          <a:lstStyle>
            <a:lvl1pPr algn="r" defTabSz="909057">
              <a:defRPr sz="1100" b="0"/>
            </a:lvl1pPr>
          </a:lstStyle>
          <a:p>
            <a:pPr>
              <a:defRPr/>
            </a:pPr>
            <a:fld id="{1A62D9C1-23CF-41CC-AB04-5F18EC14D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93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t" anchorCtr="0" compatLnSpc="1">
            <a:prstTxWarp prst="textNoShape">
              <a:avLst/>
            </a:prstTxWarp>
          </a:bodyPr>
          <a:lstStyle>
            <a:lvl1pPr algn="l" defTabSz="909057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747" y="1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t" anchorCtr="0" compatLnSpc="1">
            <a:prstTxWarp prst="textNoShape">
              <a:avLst/>
            </a:prstTxWarp>
          </a:bodyPr>
          <a:lstStyle>
            <a:lvl1pPr algn="r" defTabSz="909057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639" y="4387768"/>
            <a:ext cx="5558801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80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b" anchorCtr="0" compatLnSpc="1">
            <a:prstTxWarp prst="textNoShape">
              <a:avLst/>
            </a:prstTxWarp>
          </a:bodyPr>
          <a:lstStyle>
            <a:lvl1pPr algn="l" defTabSz="909057">
              <a:defRPr sz="11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747" y="8772380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2" tIns="45423" rIns="90842" bIns="45423" numCol="1" anchor="b" anchorCtr="0" compatLnSpc="1">
            <a:prstTxWarp prst="textNoShape">
              <a:avLst/>
            </a:prstTxWarp>
          </a:bodyPr>
          <a:lstStyle>
            <a:lvl1pPr algn="r" defTabSz="909057">
              <a:defRPr sz="1100" b="0"/>
            </a:lvl1pPr>
          </a:lstStyle>
          <a:p>
            <a:pPr>
              <a:defRPr/>
            </a:pPr>
            <a:fld id="{FEC8946B-3F65-4424-AA6A-9EEC6AE7E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227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Excel</a:t>
            </a:r>
            <a:r>
              <a:rPr lang="en-US" baseline="0" dirty="0" smtClean="0"/>
              <a:t> file:</a:t>
            </a:r>
            <a:r>
              <a:rPr lang="en-US" dirty="0" smtClean="0"/>
              <a:t>  U:\1_Powell Ops\5_Spreadsheets\24 Month Study Data\Powell_Projected_Ele_Nov2012.xlsx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BE01E-C266-4F19-96EB-1A651F69072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6351"/>
            <a:fld id="{59E22A62-4FCC-4775-911D-7DCF252BE8B7}" type="slidenum">
              <a:rPr lang="en-US" smtClean="0">
                <a:solidFill>
                  <a:prstClr val="black"/>
                </a:solidFill>
              </a:rPr>
              <a:pPr defTabSz="906351"/>
              <a:t>5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b="1" dirty="0" smtClean="0"/>
              <a:t>Annuals 2014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baseline="0" dirty="0" smtClean="0"/>
              <a:t>Annual 5-6	start  10/14/2013 	finish  11/01/2013	</a:t>
            </a:r>
          </a:p>
          <a:p>
            <a:pPr eaLnBrk="1" hangingPunct="1">
              <a:buFont typeface="Arial" charset="0"/>
              <a:buNone/>
            </a:pPr>
            <a:r>
              <a:rPr lang="en-US" baseline="0" dirty="0" smtClean="0"/>
              <a:t>Annual 7-8	start  02/03/2014 	finish  02/21/2014	Includes Digital Governor Replacement</a:t>
            </a:r>
          </a:p>
          <a:p>
            <a:pPr eaLnBrk="1" hangingPunct="1">
              <a:buFont typeface="Arial" charset="0"/>
              <a:buNone/>
            </a:pPr>
            <a:r>
              <a:rPr lang="en-US" baseline="0" dirty="0" smtClean="0"/>
              <a:t>Annual 3-4	start  02/24/2014 	finish  03/14/2014	Includes Digital Governor Replacement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Annual 4	start</a:t>
            </a:r>
            <a:r>
              <a:rPr lang="en-US" baseline="0" dirty="0" smtClean="0"/>
              <a:t>  04/28/2014	finish  05/15/2014	Fixed Wheel Gate 8 Year</a:t>
            </a:r>
          </a:p>
          <a:p>
            <a:pPr eaLnBrk="1" hangingPunct="1">
              <a:buFont typeface="Arial" charset="0"/>
              <a:buNone/>
            </a:pPr>
            <a:r>
              <a:rPr lang="en-US" baseline="0" dirty="0" smtClean="0"/>
              <a:t>Annual 1-2	start  09/01/2014	finish  09/19/2014	Includes Digital Governor Replacement</a:t>
            </a: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baseline="0" dirty="0" smtClean="0"/>
              <a:t>Annual 5-6	start  09/22/2013 	finish  10/10/2013	Includes Digital Governor Replacement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b="1" dirty="0" smtClean="0"/>
              <a:t>Replacements 2014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Unit</a:t>
            </a:r>
            <a:r>
              <a:rPr lang="en-US" baseline="0" dirty="0" smtClean="0"/>
              <a:t> 3 	start  09/23/2013	finish  06/27/2014	Turbine Runner Replacement</a:t>
            </a:r>
          </a:p>
          <a:p>
            <a:pPr eaLnBrk="1" hangingPunct="1">
              <a:buFont typeface="Arial" charset="0"/>
              <a:buNone/>
            </a:pPr>
            <a:r>
              <a:rPr lang="en-US" baseline="0" dirty="0" smtClean="0"/>
              <a:t>Unit 6	start  04/01/2014	finish  04/03/2015	Generator Rebuild</a:t>
            </a:r>
          </a:p>
          <a:p>
            <a:pPr eaLnBrk="1" hangingPunct="1">
              <a:buFont typeface="Arial" charset="0"/>
              <a:buNone/>
            </a:pPr>
            <a:r>
              <a:rPr lang="en-US" baseline="0" dirty="0" smtClean="0"/>
              <a:t>Unit 2	start  07/01/2014	finish  04/06/2015	Turbine Runner Replacement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04AB7-3487-4474-B30C-8CA30E9A0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0551B-B844-44E1-BB6D-C51EB7302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838DB-300F-43EE-B734-0352D0743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BED17-A4EA-49D1-AA70-E91279ED2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08A32-E9A9-412D-B269-3ED60E0AC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0F5DC-0CBF-4157-AD92-70CADE13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F8319-F87F-4578-96AF-8D238AD03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5ACB9-2C62-4F91-A86A-197226B79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E24F7-FDC4-4861-BED0-B30665D33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1B9D1-9AD0-4192-98A1-21E023CA4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1783-0179-412C-B27F-25A3FB890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BC1FF-76F5-4015-82E2-08C08FB76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fld id="{450650AE-AD6B-446F-8C4A-70F18EAAB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13252" y="6556651"/>
            <a:ext cx="423784" cy="341105"/>
          </a:xfrm>
        </p:spPr>
        <p:txBody>
          <a:bodyPr/>
          <a:lstStyle/>
          <a:p>
            <a:pPr>
              <a:defRPr/>
            </a:pPr>
            <a:fld id="{EA9AAB2F-5DD1-4AF1-9884-AC7966C443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23" y="266925"/>
            <a:ext cx="8185954" cy="5992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38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13252" y="6556651"/>
            <a:ext cx="423784" cy="341105"/>
          </a:xfrm>
        </p:spPr>
        <p:txBody>
          <a:bodyPr/>
          <a:lstStyle/>
          <a:p>
            <a:pPr>
              <a:defRPr/>
            </a:pPr>
            <a:fld id="{EA9AAB2F-5DD1-4AF1-9884-AC7966C443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9" y="333829"/>
            <a:ext cx="8583613" cy="584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15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13252" y="6556651"/>
            <a:ext cx="423784" cy="341105"/>
          </a:xfrm>
        </p:spPr>
        <p:txBody>
          <a:bodyPr/>
          <a:lstStyle/>
          <a:p>
            <a:pPr>
              <a:defRPr/>
            </a:pPr>
            <a:fld id="{EA9AAB2F-5DD1-4AF1-9884-AC7966C443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29" y="273227"/>
            <a:ext cx="8198304" cy="5955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722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10" y="206580"/>
            <a:ext cx="8344580" cy="6055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rgbClr val="FFFFFF"/>
                </a:solidFill>
              </a:rPr>
              <a:pPr algn="l"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77970" y="3829164"/>
            <a:ext cx="1965278" cy="769441"/>
          </a:xfrm>
          <a:prstGeom prst="rect">
            <a:avLst/>
          </a:prstGeom>
          <a:solidFill>
            <a:schemeClr val="bg1">
              <a:lumMod val="75000"/>
              <a:alpha val="6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0" u="sng" dirty="0" smtClean="0"/>
              <a:t>Water Year 2015 projections</a:t>
            </a:r>
          </a:p>
          <a:p>
            <a:r>
              <a:rPr lang="en-US" sz="1100" b="0" dirty="0" smtClean="0"/>
              <a:t>Most:  9.0 </a:t>
            </a:r>
            <a:r>
              <a:rPr lang="en-US" sz="1100" b="0" dirty="0" err="1" smtClean="0"/>
              <a:t>maf</a:t>
            </a:r>
            <a:r>
              <a:rPr lang="en-US" sz="1100" b="0" dirty="0" smtClean="0"/>
              <a:t> release</a:t>
            </a:r>
          </a:p>
          <a:p>
            <a:r>
              <a:rPr lang="en-US" sz="1100" b="0" dirty="0" smtClean="0"/>
              <a:t>Max:  </a:t>
            </a:r>
            <a:r>
              <a:rPr lang="en-US" sz="1100" b="0" dirty="0" smtClean="0"/>
              <a:t>11.4 </a:t>
            </a:r>
            <a:r>
              <a:rPr lang="en-US" sz="1100" b="0" dirty="0" smtClean="0"/>
              <a:t>maf release </a:t>
            </a:r>
          </a:p>
          <a:p>
            <a:r>
              <a:rPr lang="en-US" sz="1100" b="0" dirty="0" smtClean="0"/>
              <a:t>Min:  9.0 </a:t>
            </a:r>
            <a:r>
              <a:rPr lang="en-US" sz="1100" b="0" dirty="0" err="1" smtClean="0"/>
              <a:t>maf</a:t>
            </a:r>
            <a:r>
              <a:rPr lang="en-US" sz="1100" b="0" dirty="0" smtClean="0"/>
              <a:t> release 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29867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0746" name="Group 18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89497208"/>
              </p:ext>
            </p:extLst>
          </p:nvPr>
        </p:nvGraphicFramePr>
        <p:xfrm>
          <a:off x="228600" y="304800"/>
          <a:ext cx="8472487" cy="580644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585787"/>
                <a:gridCol w="606425"/>
                <a:gridCol w="595313"/>
                <a:gridCol w="638175"/>
                <a:gridCol w="627062"/>
                <a:gridCol w="595313"/>
                <a:gridCol w="658812"/>
                <a:gridCol w="595313"/>
                <a:gridCol w="617537"/>
                <a:gridCol w="595313"/>
                <a:gridCol w="604837"/>
              </a:tblGrid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 Number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Oct 2015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Nov 2015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Dec 2015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Jan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Feb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Mar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Apr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May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Jun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Jul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Aug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Sep 2016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Units Available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Capacity (cfs)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18,400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18,100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18,100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21,500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14,800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14,800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21,500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17,900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21,400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21,400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21,400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14,300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Capacity (kaf/month)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1,150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1,130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1,160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1,270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960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1,280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1,100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1,290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1,270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1,400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Max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kaf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650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1,100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1,270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1,300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1,300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1,206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Most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kaf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650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950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Min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kaf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650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950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700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550851"/>
            <a:ext cx="651353" cy="307149"/>
          </a:xfrm>
        </p:spPr>
        <p:txBody>
          <a:bodyPr/>
          <a:lstStyle/>
          <a:p>
            <a:pPr algn="l">
              <a:defRPr/>
            </a:pPr>
            <a:fld id="{D95D6241-8AF8-44B7-A3DE-1EB233971F4C}" type="slidenum">
              <a:rPr lang="en-US" smtClean="0">
                <a:solidFill>
                  <a:srgbClr val="FFFFFF"/>
                </a:solidFill>
              </a:rPr>
              <a:pPr algn="l">
                <a:defRPr/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468" name="Text Box 176"/>
          <p:cNvSpPr txBox="1">
            <a:spLocks noChangeArrowheads="1"/>
          </p:cNvSpPr>
          <p:nvPr/>
        </p:nvSpPr>
        <p:spPr bwMode="auto">
          <a:xfrm>
            <a:off x="619448" y="0"/>
            <a:ext cx="7959663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Glen Canyon Power Plant </a:t>
            </a:r>
            <a:r>
              <a:rPr lang="en-US" sz="1600" u="sng" dirty="0" smtClean="0">
                <a:solidFill>
                  <a:srgbClr val="FFFFFF"/>
                </a:solidFill>
              </a:rPr>
              <a:t>Provisional</a:t>
            </a:r>
            <a:r>
              <a:rPr lang="en-US" sz="1600" dirty="0" smtClean="0">
                <a:solidFill>
                  <a:srgbClr val="FFFFFF"/>
                </a:solidFill>
              </a:rPr>
              <a:t> </a:t>
            </a:r>
            <a:r>
              <a:rPr lang="en-US" sz="1600" dirty="0">
                <a:solidFill>
                  <a:srgbClr val="FFFFFF"/>
                </a:solidFill>
              </a:rPr>
              <a:t>Unit Outage Schedule for Water Year </a:t>
            </a:r>
            <a:r>
              <a:rPr lang="en-US" sz="1600" dirty="0" smtClean="0">
                <a:solidFill>
                  <a:srgbClr val="FFFFFF"/>
                </a:solidFill>
              </a:rPr>
              <a:t>2016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0251" y="6111258"/>
            <a:ext cx="4724518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l">
              <a:buFontTx/>
              <a:buAutoNum type="arabicPlain"/>
            </a:pPr>
            <a:r>
              <a:rPr lang="en-US" sz="1100" dirty="0" smtClean="0">
                <a:solidFill>
                  <a:srgbClr val="FFFFFF"/>
                </a:solidFill>
              </a:rPr>
              <a:t>Projected release, based on October 2015 Min and Max Probable Inflow Projections and 24-Month Study model runs</a:t>
            </a:r>
          </a:p>
          <a:p>
            <a:pPr marL="228600" indent="-228600" algn="l">
              <a:buFontTx/>
              <a:buAutoNum type="arabicPlain"/>
            </a:pPr>
            <a:r>
              <a:rPr lang="en-US" sz="1100" dirty="0">
                <a:solidFill>
                  <a:srgbClr val="FFFFFF"/>
                </a:solidFill>
              </a:rPr>
              <a:t>Projected release, based on  </a:t>
            </a:r>
            <a:r>
              <a:rPr lang="en-US" sz="1100" dirty="0" smtClean="0">
                <a:solidFill>
                  <a:srgbClr val="FFFFFF"/>
                </a:solidFill>
              </a:rPr>
              <a:t>November 2015 Most Probable Inflow </a:t>
            </a:r>
            <a:r>
              <a:rPr lang="en-US" sz="1100" dirty="0">
                <a:solidFill>
                  <a:srgbClr val="FFFFFF"/>
                </a:solidFill>
              </a:rPr>
              <a:t>Projections and 24-Month Study model runs</a:t>
            </a:r>
          </a:p>
          <a:p>
            <a:pPr marL="228600" indent="-228600" algn="l">
              <a:buFontTx/>
              <a:buAutoNum type="arabicPlain"/>
            </a:pPr>
            <a:endParaRPr lang="en-US" sz="1100" dirty="0" smtClean="0">
              <a:solidFill>
                <a:srgbClr val="FFFFFF"/>
              </a:solidFill>
            </a:endParaRP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4" name="Rectangle 173"/>
          <p:cNvSpPr>
            <a:spLocks noChangeArrowheads="1"/>
          </p:cNvSpPr>
          <p:nvPr/>
        </p:nvSpPr>
        <p:spPr bwMode="auto">
          <a:xfrm>
            <a:off x="4362631" y="2030920"/>
            <a:ext cx="571174" cy="15544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3" name="Rectangle 173"/>
          <p:cNvSpPr>
            <a:spLocks noChangeArrowheads="1"/>
          </p:cNvSpPr>
          <p:nvPr/>
        </p:nvSpPr>
        <p:spPr bwMode="auto">
          <a:xfrm>
            <a:off x="4352651" y="1702176"/>
            <a:ext cx="582558" cy="15544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4760" y="5492523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9.0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683384" y="5808699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9.0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638627" y="5194539"/>
            <a:ext cx="522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11.4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Rectangle 173"/>
          <p:cNvSpPr>
            <a:spLocks noChangeArrowheads="1"/>
          </p:cNvSpPr>
          <p:nvPr/>
        </p:nvSpPr>
        <p:spPr bwMode="auto">
          <a:xfrm>
            <a:off x="3734969" y="3348170"/>
            <a:ext cx="589235" cy="15544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" name="Rectangle 173"/>
          <p:cNvSpPr>
            <a:spLocks noChangeArrowheads="1"/>
          </p:cNvSpPr>
          <p:nvPr/>
        </p:nvSpPr>
        <p:spPr bwMode="auto">
          <a:xfrm>
            <a:off x="3734969" y="3024150"/>
            <a:ext cx="589235" cy="15770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0" y="6085721"/>
            <a:ext cx="1905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FF"/>
                </a:solidFill>
              </a:rPr>
              <a:t>(updated 11-16-2015)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2" name="Rectangle 173"/>
          <p:cNvSpPr>
            <a:spLocks noChangeArrowheads="1"/>
          </p:cNvSpPr>
          <p:nvPr/>
        </p:nvSpPr>
        <p:spPr bwMode="auto">
          <a:xfrm>
            <a:off x="6784434" y="1671414"/>
            <a:ext cx="1917257" cy="15933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Rectangle 173"/>
          <p:cNvSpPr>
            <a:spLocks noChangeArrowheads="1"/>
          </p:cNvSpPr>
          <p:nvPr/>
        </p:nvSpPr>
        <p:spPr bwMode="auto">
          <a:xfrm>
            <a:off x="8277272" y="1292004"/>
            <a:ext cx="411480" cy="15544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5" name="Rectangle 173"/>
          <p:cNvSpPr>
            <a:spLocks noChangeArrowheads="1"/>
          </p:cNvSpPr>
          <p:nvPr/>
        </p:nvSpPr>
        <p:spPr bwMode="auto">
          <a:xfrm>
            <a:off x="8277272" y="967984"/>
            <a:ext cx="411480" cy="15544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Rectangle 173"/>
          <p:cNvSpPr>
            <a:spLocks noChangeArrowheads="1"/>
          </p:cNvSpPr>
          <p:nvPr/>
        </p:nvSpPr>
        <p:spPr bwMode="auto">
          <a:xfrm>
            <a:off x="1392509" y="2353405"/>
            <a:ext cx="5391925" cy="145889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Rectangle 173"/>
          <p:cNvSpPr>
            <a:spLocks noChangeArrowheads="1"/>
          </p:cNvSpPr>
          <p:nvPr/>
        </p:nvSpPr>
        <p:spPr bwMode="auto">
          <a:xfrm>
            <a:off x="1392509" y="1707842"/>
            <a:ext cx="473869" cy="14978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Rectangle 173"/>
          <p:cNvSpPr>
            <a:spLocks noChangeArrowheads="1"/>
          </p:cNvSpPr>
          <p:nvPr/>
        </p:nvSpPr>
        <p:spPr bwMode="auto">
          <a:xfrm>
            <a:off x="2283375" y="2700650"/>
            <a:ext cx="589235" cy="15770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Rectangle 173"/>
          <p:cNvSpPr>
            <a:spLocks noChangeArrowheads="1"/>
          </p:cNvSpPr>
          <p:nvPr/>
        </p:nvSpPr>
        <p:spPr bwMode="auto">
          <a:xfrm>
            <a:off x="5724395" y="977626"/>
            <a:ext cx="495415" cy="15770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173"/>
          <p:cNvSpPr>
            <a:spLocks noChangeArrowheads="1"/>
          </p:cNvSpPr>
          <p:nvPr/>
        </p:nvSpPr>
        <p:spPr bwMode="auto">
          <a:xfrm>
            <a:off x="1392509" y="1333793"/>
            <a:ext cx="763550" cy="14978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6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Nov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13252" y="6556651"/>
            <a:ext cx="423784" cy="341105"/>
          </a:xfrm>
        </p:spPr>
        <p:txBody>
          <a:bodyPr/>
          <a:lstStyle/>
          <a:p>
            <a:pPr>
              <a:defRPr/>
            </a:pPr>
            <a:fld id="{EA9AAB2F-5DD1-4AF1-9884-AC7966C443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44" y="185057"/>
            <a:ext cx="8022713" cy="6088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11405" y="1698171"/>
            <a:ext cx="227337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Low-steady flows for</a:t>
            </a:r>
            <a:br>
              <a:rPr lang="en-US" dirty="0" smtClean="0"/>
            </a:br>
            <a:r>
              <a:rPr lang="en-US" dirty="0" smtClean="0"/>
              <a:t>Green Sunfish treatment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2268187" y="2221391"/>
            <a:ext cx="935522" cy="96773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4012529" y="2221391"/>
            <a:ext cx="672254" cy="10746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0927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Dec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-13252" y="6556651"/>
            <a:ext cx="423784" cy="341105"/>
          </a:xfrm>
        </p:spPr>
        <p:txBody>
          <a:bodyPr/>
          <a:lstStyle/>
          <a:p>
            <a:pPr>
              <a:defRPr/>
            </a:pPr>
            <a:fld id="{EA9AAB2F-5DD1-4AF1-9884-AC7966C4438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36" y="178911"/>
            <a:ext cx="7954978" cy="603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73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24791</TotalTime>
  <Words>232</Words>
  <Application>Microsoft Office PowerPoint</Application>
  <PresentationFormat>On-screen Show (4:3)</PresentationFormat>
  <Paragraphs>138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Nov</vt:lpstr>
      <vt:lpstr>Dec</vt:lpstr>
    </vt:vector>
  </TitlesOfParts>
  <Company>usbr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usbr</dc:creator>
  <cp:lastModifiedBy>Grantz, Katrina A</cp:lastModifiedBy>
  <cp:revision>866</cp:revision>
  <cp:lastPrinted>2013-10-23T15:58:32Z</cp:lastPrinted>
  <dcterms:created xsi:type="dcterms:W3CDTF">2004-03-19T17:04:19Z</dcterms:created>
  <dcterms:modified xsi:type="dcterms:W3CDTF">2015-12-07T20:04:38Z</dcterms:modified>
</cp:coreProperties>
</file>