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72" r:id="rId6"/>
    <p:sldId id="261" r:id="rId7"/>
    <p:sldId id="265" r:id="rId8"/>
    <p:sldId id="268" r:id="rId9"/>
    <p:sldId id="271" r:id="rId10"/>
    <p:sldId id="266" r:id="rId11"/>
    <p:sldId id="27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B996F-B80B-604A-85B7-138381456A5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5A93E-D37E-F446-B42B-D8BF788C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1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6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663B-08B0-3143-A678-DC8B19EB9C25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FBC2-7C2C-A14D-BA85-AC88502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3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brfc.noaa.gov/present/2015/forum/GEFSCFS.pdf" TargetMode="External"/><Relationship Id="rId3" Type="http://schemas.openxmlformats.org/officeDocument/2006/relationships/hyperlink" Target="http://www.cbrfc.noaa.gov/present/2015/forum/postadjust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CBRFC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CRFS</a:t>
            </a:r>
          </a:p>
          <a:p>
            <a:r>
              <a:rPr lang="en-US" dirty="0" smtClean="0"/>
              <a:t>December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1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</a:t>
            </a:r>
            <a:br>
              <a:rPr lang="en-US" dirty="0" smtClean="0"/>
            </a:br>
            <a:r>
              <a:rPr lang="en-US" dirty="0" smtClean="0"/>
              <a:t>New Front Map Overlays</a:t>
            </a:r>
            <a:endParaRPr lang="en-US" dirty="0"/>
          </a:p>
        </p:txBody>
      </p:sp>
      <p:pic>
        <p:nvPicPr>
          <p:cNvPr id="3" name="Picture 2" descr="frontweb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1" t="13495" r="8873" b="51668"/>
          <a:stretch/>
        </p:blipFill>
        <p:spPr>
          <a:xfrm>
            <a:off x="112802" y="1980179"/>
            <a:ext cx="4347983" cy="3574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8494" y="2489896"/>
            <a:ext cx="3948106" cy="120032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Seasonal Precipitation (Water Year)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Monthly Precipitation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Month To Date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and trimmed versions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723" y="4046463"/>
            <a:ext cx="4132760" cy="338328"/>
          </a:xfrm>
          <a:prstGeom prst="rect">
            <a:avLst/>
          </a:prstGeom>
          <a:noFill/>
          <a:ln w="254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 flipV="1">
            <a:off x="4326483" y="3090061"/>
            <a:ext cx="712011" cy="11255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3723" y="4423127"/>
            <a:ext cx="4132760" cy="340733"/>
          </a:xfrm>
          <a:prstGeom prst="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38493" y="4815792"/>
            <a:ext cx="3948107" cy="1200329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Fall Model Soil Moisture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Current Model Soil Moisture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Current Model ‘Inches to Saturation’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and trimmed versions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3"/>
            <a:endCxn id="11" idx="1"/>
          </p:cNvCxnSpPr>
          <p:nvPr/>
        </p:nvCxnSpPr>
        <p:spPr>
          <a:xfrm>
            <a:off x="4326483" y="4593494"/>
            <a:ext cx="712010" cy="8224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5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PAGE</a:t>
            </a:r>
            <a:br>
              <a:rPr lang="en-US" dirty="0"/>
            </a:br>
            <a:r>
              <a:rPr lang="en-US" dirty="0" smtClean="0"/>
              <a:t>Model Soil Moisture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0" y="1368928"/>
            <a:ext cx="4114800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44" y="1368928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lp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5" r="2530"/>
          <a:stretch/>
        </p:blipFill>
        <p:spPr>
          <a:xfrm>
            <a:off x="336225" y="925520"/>
            <a:ext cx="8458200" cy="5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6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HEFS</a:t>
            </a:r>
          </a:p>
          <a:p>
            <a:r>
              <a:rPr lang="en-US" dirty="0" smtClean="0"/>
              <a:t>Web page changes</a:t>
            </a:r>
          </a:p>
          <a:p>
            <a:pPr lvl="1"/>
            <a:r>
              <a:rPr lang="en-US" dirty="0"/>
              <a:t>Monthly </a:t>
            </a:r>
            <a:r>
              <a:rPr lang="en-US" dirty="0" smtClean="0"/>
              <a:t>precipitation </a:t>
            </a:r>
            <a:r>
              <a:rPr lang="en-US" dirty="0"/>
              <a:t>maps</a:t>
            </a:r>
          </a:p>
          <a:p>
            <a:pPr lvl="1"/>
            <a:r>
              <a:rPr lang="en-US" dirty="0" smtClean="0"/>
              <a:t>New front page map overlays</a:t>
            </a:r>
          </a:p>
          <a:p>
            <a:pPr lvl="2"/>
            <a:r>
              <a:rPr lang="en-US" dirty="0" smtClean="0"/>
              <a:t>Seasonal Weather</a:t>
            </a:r>
          </a:p>
          <a:p>
            <a:pPr lvl="2"/>
            <a:r>
              <a:rPr lang="en-US" dirty="0"/>
              <a:t>Soil </a:t>
            </a:r>
            <a:r>
              <a:rPr lang="en-US" dirty="0" smtClean="0"/>
              <a:t>Moisture</a:t>
            </a:r>
          </a:p>
          <a:p>
            <a:pPr lvl="1"/>
            <a:r>
              <a:rPr lang="en-US" dirty="0" smtClean="0"/>
              <a:t>Upper Colorado Situational Awareness page</a:t>
            </a:r>
          </a:p>
          <a:p>
            <a:r>
              <a:rPr lang="en-US" dirty="0" smtClean="0"/>
              <a:t>ESP </a:t>
            </a:r>
            <a:r>
              <a:rPr lang="en-US" dirty="0" err="1" smtClean="0"/>
              <a:t>baseflow</a:t>
            </a:r>
            <a:r>
              <a:rPr lang="en-US" dirty="0" smtClean="0"/>
              <a:t>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1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HEFS</a:t>
            </a:r>
            <a:br>
              <a:rPr lang="en-US" dirty="0" smtClean="0"/>
            </a:br>
            <a:r>
              <a:rPr lang="en-US" dirty="0" smtClean="0"/>
              <a:t>Hydrologic Ensemble Forecast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LEGACY ESP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0 or 5 days QPF </a:t>
            </a:r>
          </a:p>
          <a:p>
            <a:pPr lvl="1"/>
            <a:r>
              <a:rPr lang="en-US" dirty="0" smtClean="0"/>
              <a:t>climatology from calibration</a:t>
            </a:r>
          </a:p>
          <a:p>
            <a:r>
              <a:rPr lang="en-US" dirty="0" smtClean="0"/>
              <a:t>Temperature (max/min)</a:t>
            </a:r>
          </a:p>
          <a:p>
            <a:pPr lvl="1"/>
            <a:r>
              <a:rPr lang="en-US" dirty="0" smtClean="0"/>
              <a:t>10 days max/min QTF </a:t>
            </a:r>
          </a:p>
          <a:p>
            <a:pPr lvl="1"/>
            <a:r>
              <a:rPr lang="en-US" dirty="0" smtClean="0"/>
              <a:t>climatology from calibration</a:t>
            </a:r>
          </a:p>
          <a:p>
            <a:r>
              <a:rPr lang="en-US" dirty="0" smtClean="0"/>
              <a:t>Post-processing</a:t>
            </a:r>
          </a:p>
          <a:p>
            <a:pPr lvl="1"/>
            <a:r>
              <a:rPr lang="en-US" dirty="0" err="1" smtClean="0"/>
              <a:t>Schaake</a:t>
            </a:r>
            <a:r>
              <a:rPr lang="en-US" dirty="0" smtClean="0"/>
              <a:t> – monthly </a:t>
            </a:r>
            <a:r>
              <a:rPr lang="en-US" dirty="0" err="1" smtClean="0"/>
              <a:t>timestep</a:t>
            </a:r>
            <a:endParaRPr lang="en-US" dirty="0" smtClean="0"/>
          </a:p>
          <a:p>
            <a:pPr lvl="1"/>
            <a:r>
              <a:rPr lang="en-US" dirty="0" smtClean="0"/>
              <a:t>Lower Basin – trace weighting based on ENSO condition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HEFS ESP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52337" cy="42930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15 days from GEFS ensemble mean</a:t>
            </a:r>
          </a:p>
          <a:p>
            <a:pPr lvl="1"/>
            <a:r>
              <a:rPr lang="en-US" dirty="0" smtClean="0"/>
              <a:t>270 days from CFS ensemble mean</a:t>
            </a:r>
          </a:p>
          <a:p>
            <a:pPr lvl="1"/>
            <a:r>
              <a:rPr lang="en-US" dirty="0" smtClean="0"/>
              <a:t>climatology</a:t>
            </a:r>
          </a:p>
          <a:p>
            <a:r>
              <a:rPr lang="en-US" dirty="0" smtClean="0"/>
              <a:t>Temperature (max/min)</a:t>
            </a:r>
          </a:p>
          <a:p>
            <a:pPr lvl="1"/>
            <a:r>
              <a:rPr lang="en-US" dirty="0" smtClean="0"/>
              <a:t>15 days from GEFS ensemble mean</a:t>
            </a:r>
          </a:p>
          <a:p>
            <a:pPr lvl="1"/>
            <a:r>
              <a:rPr lang="en-US" dirty="0" smtClean="0"/>
              <a:t>270 days from CFS ensemble mean</a:t>
            </a:r>
          </a:p>
          <a:p>
            <a:pPr lvl="1"/>
            <a:r>
              <a:rPr lang="en-US" dirty="0" smtClean="0"/>
              <a:t>climatology</a:t>
            </a:r>
          </a:p>
          <a:p>
            <a:r>
              <a:rPr lang="en-US" dirty="0" smtClean="0"/>
              <a:t>Pre-processor </a:t>
            </a:r>
          </a:p>
          <a:p>
            <a:pPr lvl="1"/>
            <a:r>
              <a:rPr lang="en-US" dirty="0" smtClean="0"/>
              <a:t>converts single trace mean forecasts from GEFS and CFS back into ensembles based on historical relationship between </a:t>
            </a:r>
            <a:r>
              <a:rPr lang="en-US" dirty="0" err="1" smtClean="0"/>
              <a:t>hindcasts</a:t>
            </a:r>
            <a:r>
              <a:rPr lang="en-US" dirty="0" smtClean="0"/>
              <a:t> and calibration data</a:t>
            </a:r>
          </a:p>
          <a:p>
            <a:r>
              <a:rPr lang="en-US" dirty="0" smtClean="0"/>
              <a:t>Post-processing</a:t>
            </a:r>
          </a:p>
          <a:p>
            <a:pPr lvl="1"/>
            <a:r>
              <a:rPr lang="en-US" dirty="0" err="1" smtClean="0"/>
              <a:t>EnsPost</a:t>
            </a:r>
            <a:r>
              <a:rPr lang="en-US" dirty="0" smtClean="0"/>
              <a:t> – daily time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04000" y="2272808"/>
            <a:ext cx="2540000" cy="4079389"/>
            <a:chOff x="6604000" y="2778611"/>
            <a:chExt cx="2540000" cy="4079389"/>
          </a:xfrm>
        </p:grpSpPr>
        <p:pic>
          <p:nvPicPr>
            <p:cNvPr id="8" name="Shape 359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604000" y="2794000"/>
              <a:ext cx="2540000" cy="40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930982" y="2778611"/>
              <a:ext cx="2044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Animas - Durango</a:t>
              </a:r>
              <a:endParaRPr lang="en-US" sz="1600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548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HEFS</a:t>
            </a:r>
            <a:br>
              <a:rPr lang="en-US" dirty="0" smtClean="0"/>
            </a:br>
            <a:r>
              <a:rPr lang="en-US" dirty="0" smtClean="0"/>
              <a:t>Initial Verification Results</a:t>
            </a:r>
            <a:br>
              <a:rPr lang="en-US" dirty="0" smtClean="0"/>
            </a:br>
            <a:r>
              <a:rPr lang="en-US" dirty="0" smtClean="0"/>
              <a:t>Upper Basin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01744" y="2242030"/>
            <a:ext cx="2540000" cy="4105540"/>
            <a:chOff x="4064000" y="2747833"/>
            <a:chExt cx="2540000" cy="4105540"/>
          </a:xfrm>
        </p:grpSpPr>
        <p:pic>
          <p:nvPicPr>
            <p:cNvPr id="7" name="Shape 332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64000" y="2789373"/>
              <a:ext cx="2540000" cy="40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380295" y="2747833"/>
              <a:ext cx="2077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East - Almont</a:t>
              </a:r>
              <a:endParaRPr lang="en-US" sz="1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95455" y="2262129"/>
            <a:ext cx="2540000" cy="4104387"/>
            <a:chOff x="2382040" y="2767932"/>
            <a:chExt cx="2540000" cy="4104387"/>
          </a:xfrm>
        </p:grpSpPr>
        <p:pic>
          <p:nvPicPr>
            <p:cNvPr id="13" name="Shape 305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82040" y="2808319"/>
              <a:ext cx="2540000" cy="40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718700" y="2767932"/>
              <a:ext cx="2038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Elk - Milner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0762" y="2254928"/>
            <a:ext cx="2540000" cy="4097269"/>
            <a:chOff x="0" y="2760731"/>
            <a:chExt cx="2540000" cy="4097269"/>
          </a:xfrm>
        </p:grpSpPr>
        <p:pic>
          <p:nvPicPr>
            <p:cNvPr id="10" name="Shape 278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2794000"/>
              <a:ext cx="2540000" cy="40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72199" y="2760731"/>
              <a:ext cx="2217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Green – Warren Bridge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114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FS.MAP.VIRU1LUH.MAP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r="8739"/>
          <a:stretch/>
        </p:blipFill>
        <p:spPr>
          <a:xfrm>
            <a:off x="424466" y="4405993"/>
            <a:ext cx="2465284" cy="17186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352"/>
            <a:ext cx="8229600" cy="1414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GEFS/CFSv2 Precipitation Skill</a:t>
            </a:r>
            <a:br>
              <a:rPr lang="en-US" dirty="0" smtClean="0"/>
            </a:br>
            <a:r>
              <a:rPr lang="en-US" dirty="0" smtClean="0"/>
              <a:t>Lower Basin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2132" y="1377094"/>
            <a:ext cx="202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Salt – Roosevelt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048" y="4035153"/>
            <a:ext cx="74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CFSv2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48" y="1592334"/>
            <a:ext cx="65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3822" y="1365057"/>
            <a:ext cx="20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Gila – Gila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1282" y="1383932"/>
            <a:ext cx="210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Verde – Horseshoe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8170" y="1365057"/>
            <a:ext cx="21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Virgin – Virgin</a:t>
            </a:r>
            <a:endParaRPr lang="en-US" dirty="0"/>
          </a:p>
        </p:txBody>
      </p:sp>
      <p:pic>
        <p:nvPicPr>
          <p:cNvPr id="12" name="Picture 11" descr="CFS.MAP.VDTA3LUH.MAP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7716" r="9492"/>
          <a:stretch/>
        </p:blipFill>
        <p:spPr>
          <a:xfrm>
            <a:off x="2841282" y="4405993"/>
            <a:ext cx="2100850" cy="1726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CFS.MAP.SLRA3LUH.MAP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7922" r="8916"/>
          <a:stretch/>
        </p:blipFill>
        <p:spPr>
          <a:xfrm>
            <a:off x="4913620" y="4412922"/>
            <a:ext cx="2100202" cy="1722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 descr="CFS.MAP.GILN5LUH.MAP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t="7922" r="12313"/>
          <a:stretch/>
        </p:blipFill>
        <p:spPr>
          <a:xfrm>
            <a:off x="6970774" y="4412921"/>
            <a:ext cx="2103120" cy="1722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 descr="GEFS.MAP.GILN5LUH.MAP.p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8539" r="11961"/>
          <a:stretch/>
        </p:blipFill>
        <p:spPr>
          <a:xfrm>
            <a:off x="6970774" y="1968504"/>
            <a:ext cx="2103120" cy="17109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 descr="GEFS.MAP.SLRA3LUH.MAP.png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8539" r="11962"/>
          <a:stretch/>
        </p:blipFill>
        <p:spPr>
          <a:xfrm>
            <a:off x="4843076" y="1979266"/>
            <a:ext cx="2103120" cy="17109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GEFS.MAP.VDTA3LUH.MAP.png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8539" r="11962"/>
          <a:stretch/>
        </p:blipFill>
        <p:spPr>
          <a:xfrm>
            <a:off x="2739956" y="1968504"/>
            <a:ext cx="2103120" cy="17282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 descr="GEFS.MAP.VIRU1LUH.MAP.png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r="11843"/>
          <a:stretch/>
        </p:blipFill>
        <p:spPr>
          <a:xfrm>
            <a:off x="281838" y="1968504"/>
            <a:ext cx="2468880" cy="17190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Shape 1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442" y="6210768"/>
            <a:ext cx="3062014" cy="6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FS.MAP.VIRU1LUH.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76833" r="12712"/>
          <a:stretch/>
        </p:blipFill>
        <p:spPr>
          <a:xfrm>
            <a:off x="1356062" y="6135687"/>
            <a:ext cx="3982086" cy="722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 descr="GEFS.MAP.VIRU1LUH.MAP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82926" r="11844" b="-1"/>
          <a:stretch/>
        </p:blipFill>
        <p:spPr>
          <a:xfrm>
            <a:off x="1254098" y="3696720"/>
            <a:ext cx="4127098" cy="5323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016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HEFS</a:t>
            </a:r>
            <a:br>
              <a:rPr lang="en-US" dirty="0" smtClean="0"/>
            </a:br>
            <a:r>
              <a:rPr lang="en-US" dirty="0" smtClean="0"/>
              <a:t>Initial Verification 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400" dirty="0" smtClean="0"/>
              <a:t>Little, if any, skill added with GEFS/CFS forecast</a:t>
            </a:r>
            <a:r>
              <a:rPr lang="en-US" sz="2400" dirty="0" smtClean="0"/>
              <a:t> in Upper Basin</a:t>
            </a:r>
            <a:endParaRPr lang="en" sz="2400" dirty="0" smtClean="0"/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 smtClean="0"/>
              <a:t>not unexpected given not much skill in CFSv2</a:t>
            </a:r>
            <a:r>
              <a:rPr lang="en-US" sz="2000" dirty="0" smtClean="0"/>
              <a:t> </a:t>
            </a:r>
            <a:r>
              <a:rPr lang="en-US" sz="2000" dirty="0" err="1" smtClean="0"/>
              <a:t>precip</a:t>
            </a:r>
            <a:r>
              <a:rPr lang="en-US" sz="2000" dirty="0" smtClean="0"/>
              <a:t> forecasts</a:t>
            </a:r>
            <a:endParaRPr lang="en" sz="2000" dirty="0" smtClean="0"/>
          </a:p>
          <a:p>
            <a:pPr marL="857250" lvl="1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n</a:t>
            </a:r>
            <a:r>
              <a:rPr lang="en" sz="2000" dirty="0" smtClean="0"/>
              <a:t>eed to do more analysis on a monthly scale</a:t>
            </a: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400" dirty="0" smtClean="0"/>
              <a:t>Does adding GEFS/CFS improve forecasts in Lower Basin</a:t>
            </a:r>
            <a:r>
              <a:rPr lang="en-US" sz="2400" dirty="0" smtClean="0"/>
              <a:t>?</a:t>
            </a:r>
            <a:endParaRPr lang="en" sz="2400" dirty="0" smtClean="0"/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 smtClean="0"/>
              <a:t>have begun running real time this year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 smtClean="0"/>
              <a:t>will run reforecasts and analyze results in the next few months</a:t>
            </a:r>
            <a:endParaRPr lang="en" sz="2000" dirty="0" smtClean="0"/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400" dirty="0" smtClean="0"/>
              <a:t>How does CFS forecast far</a:t>
            </a:r>
            <a:r>
              <a:rPr lang="en-US" sz="2400" dirty="0" smtClean="0"/>
              <a:t>e</a:t>
            </a:r>
            <a:r>
              <a:rPr lang="en" sz="2400" dirty="0" smtClean="0"/>
              <a:t> when looking at ENSO signal</a:t>
            </a:r>
            <a:r>
              <a:rPr lang="en-US" sz="2400" dirty="0" smtClean="0"/>
              <a:t>?</a:t>
            </a:r>
            <a:endParaRPr lang="en" sz="2400" dirty="0" smtClean="0"/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 smtClean="0"/>
              <a:t>limited sample size so it will be difficult to draw any conclusions</a:t>
            </a:r>
            <a:endParaRPr lang="en-US" sz="2000" dirty="0" smtClean="0"/>
          </a:p>
          <a:p>
            <a:pPr marL="514350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/>
              <a:t>Full presentations from October 2015 Stakeholder meeting: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hlinkClick r:id="rId2"/>
              </a:rPr>
              <a:t>http://www.cbrfc.noaa.gov/present/2015/forum/GEFSCFS.pdf</a:t>
            </a:r>
            <a:endParaRPr lang="en-US" sz="2000" dirty="0" smtClean="0"/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hlinkClick r:id="rId3"/>
              </a:rPr>
              <a:t>http://www.cbrfc.noaa.gov/present/2015/forum/postadjust.pdf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4050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</a:t>
            </a:r>
            <a:br>
              <a:rPr lang="en-US" dirty="0" smtClean="0"/>
            </a:br>
            <a:r>
              <a:rPr lang="en-US" dirty="0" smtClean="0"/>
              <a:t>Monthly/Seasonal Precipitation Maps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Lumped areas based on CBRFC model defined sub-areas vs. HUC</a:t>
            </a:r>
          </a:p>
          <a:p>
            <a:r>
              <a:rPr lang="en-US" dirty="0" smtClean="0"/>
              <a:t>Can be ‘trimmed’ to display most important areas for runoff contribution</a:t>
            </a:r>
          </a:p>
          <a:p>
            <a:pPr lvl="1"/>
            <a:r>
              <a:rPr lang="en-US" dirty="0" smtClean="0"/>
              <a:t>more representative of how water supply conditions have been affected</a:t>
            </a:r>
          </a:p>
          <a:p>
            <a:pPr lvl="1"/>
            <a:r>
              <a:rPr lang="en-US" dirty="0" smtClean="0"/>
              <a:t>these trimmed areas can then be used to compute the monthly %average precipitation</a:t>
            </a:r>
          </a:p>
          <a:p>
            <a:r>
              <a:rPr lang="en-US" dirty="0" smtClean="0"/>
              <a:t>Added additional increments to %average scale for better resolution of extreme events</a:t>
            </a:r>
          </a:p>
          <a:p>
            <a:r>
              <a:rPr lang="en-US" dirty="0" smtClean="0"/>
              <a:t>Available as an overlay on front page map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12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6281"/>
            <a:ext cx="4785230" cy="5015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31" r="8826"/>
          <a:stretch/>
        </p:blipFill>
        <p:spPr>
          <a:xfrm>
            <a:off x="4785230" y="846358"/>
            <a:ext cx="4358770" cy="60116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9642"/>
            <a:ext cx="458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LEGACY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5230" y="199642"/>
            <a:ext cx="435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44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24861"/>
              </p:ext>
            </p:extLst>
          </p:nvPr>
        </p:nvGraphicFramePr>
        <p:xfrm>
          <a:off x="2129090" y="5527202"/>
          <a:ext cx="7008183" cy="12509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76312"/>
                <a:gridCol w="435462"/>
                <a:gridCol w="435462"/>
                <a:gridCol w="435462"/>
                <a:gridCol w="435462"/>
                <a:gridCol w="435462"/>
                <a:gridCol w="435462"/>
                <a:gridCol w="435462"/>
                <a:gridCol w="435462"/>
                <a:gridCol w="435462"/>
                <a:gridCol w="435462"/>
                <a:gridCol w="435462"/>
                <a:gridCol w="435462"/>
                <a:gridCol w="906327"/>
              </a:tblGrid>
              <a:tr h="122214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OCT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NOV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DEC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JAN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FEB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MAR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APR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JUN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JUL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AUG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SEP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WYR TOT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</a:tr>
              <a:tr h="122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HUC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122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82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254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143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92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102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</a:tr>
              <a:tr h="236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TRIMMED </a:t>
                      </a:r>
                      <a:r>
                        <a:rPr lang="en-US" sz="1600" u="none" strike="noStrike" dirty="0" smtClean="0">
                          <a:effectLst/>
                        </a:rPr>
                        <a:t>BASIN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>
                          <a:effectLst/>
                        </a:rPr>
                        <a:t>51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113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113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218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100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>
                          <a:effectLst/>
                        </a:rPr>
                        <a:t>139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</a:tr>
              <a:tr h="122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NRCS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48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227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101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138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6" marR="7936" marT="7936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86" y="5565852"/>
            <a:ext cx="2056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Year 2015</a:t>
            </a:r>
          </a:p>
          <a:p>
            <a:r>
              <a:rPr lang="en-US" b="1" dirty="0" smtClean="0"/>
              <a:t>Monthly %AVG</a:t>
            </a:r>
          </a:p>
          <a:p>
            <a:r>
              <a:rPr lang="en-US" b="1" dirty="0" smtClean="0"/>
              <a:t>Precipitation above</a:t>
            </a:r>
          </a:p>
          <a:p>
            <a:r>
              <a:rPr lang="en-US" b="1" dirty="0" smtClean="0"/>
              <a:t>Lake Powell</a:t>
            </a:r>
            <a:endParaRPr lang="en-US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" y="-4918"/>
            <a:ext cx="4407408" cy="553212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65" y="12208"/>
            <a:ext cx="4407408" cy="553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8962" y="5527202"/>
            <a:ext cx="484308" cy="125094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9062</TotalTime>
  <Words>475</Words>
  <Application>Microsoft Macintosh PowerPoint</Application>
  <PresentationFormat>On-screen Show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CBRFC UPDATE</vt:lpstr>
      <vt:lpstr>Overview</vt:lpstr>
      <vt:lpstr>HEFS Hydrologic Ensemble Forecast System</vt:lpstr>
      <vt:lpstr>HEFS Initial Verification Results Upper Basin</vt:lpstr>
      <vt:lpstr>GEFS/CFSv2 Precipitation Skill Lower Basin</vt:lpstr>
      <vt:lpstr>HEFS Initial Verification Conclusions</vt:lpstr>
      <vt:lpstr>WEB PAGE Monthly/Seasonal Precipitation Maps</vt:lpstr>
      <vt:lpstr>PowerPoint Presentation</vt:lpstr>
      <vt:lpstr>PowerPoint Presentation</vt:lpstr>
      <vt:lpstr>WEB PAGE New Front Map Overlays</vt:lpstr>
      <vt:lpstr>WEB PAGE Model Soil Moisture</vt:lpstr>
      <vt:lpstr>WEB PAGE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UPDATE</dc:title>
  <dc:creator>bja</dc:creator>
  <cp:lastModifiedBy>bja</cp:lastModifiedBy>
  <cp:revision>65</cp:revision>
  <dcterms:created xsi:type="dcterms:W3CDTF">2015-11-30T19:46:28Z</dcterms:created>
  <dcterms:modified xsi:type="dcterms:W3CDTF">2015-12-08T14:03:58Z</dcterms:modified>
</cp:coreProperties>
</file>