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0" r:id="rId6"/>
    <p:sldId id="262" r:id="rId7"/>
    <p:sldId id="270" r:id="rId8"/>
    <p:sldId id="263" r:id="rId9"/>
    <p:sldId id="268" r:id="rId10"/>
    <p:sldId id="264" r:id="rId11"/>
    <p:sldId id="265" r:id="rId12"/>
    <p:sldId id="266" r:id="rId13"/>
    <p:sldId id="271" r:id="rId14"/>
    <p:sldId id="272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vm1:data:rsvresp:WYR_OUTLOOKS:powell_WY2016_outlook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+mj-lt"/>
              </a:rPr>
              <a:t>WYR</a:t>
            </a:r>
            <a:r>
              <a:rPr lang="en-US" sz="1600" baseline="0" dirty="0">
                <a:latin typeface="+mj-lt"/>
              </a:rPr>
              <a:t> 2016 MONTHLY OUTLOOKS</a:t>
            </a:r>
          </a:p>
          <a:p>
            <a:pPr>
              <a:defRPr/>
            </a:pPr>
            <a:r>
              <a:rPr lang="en-US" sz="1600" baseline="0" dirty="0">
                <a:latin typeface="+mj-lt"/>
              </a:rPr>
              <a:t>as of 12/1/15</a:t>
            </a:r>
            <a:endParaRPr lang="en-US" sz="1600" dirty="0">
              <a:latin typeface="+mj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graphics!$B$8</c:f>
              <c:strCache>
                <c:ptCount val="1"/>
                <c:pt idx="0">
                  <c:v>%avg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graphics!$A$9:$A$21</c:f>
              <c:strCache>
                <c:ptCount val="13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  <c:pt idx="12">
                  <c:v>TOT</c:v>
                </c:pt>
              </c:strCache>
            </c:strRef>
          </c:cat>
          <c:val>
            <c:numRef>
              <c:f>graphics!$B$9:$B$21</c:f>
              <c:numCache>
                <c:formatCode>0%</c:formatCode>
                <c:ptCount val="13"/>
                <c:pt idx="0">
                  <c:v>1.046875</c:v>
                </c:pt>
                <c:pt idx="1">
                  <c:v>0.940803382663848</c:v>
                </c:pt>
                <c:pt idx="2">
                  <c:v>0.881542699724518</c:v>
                </c:pt>
                <c:pt idx="3">
                  <c:v>0.775623268698061</c:v>
                </c:pt>
                <c:pt idx="4">
                  <c:v>0.83969465648855</c:v>
                </c:pt>
                <c:pt idx="5">
                  <c:v>0.810810810810811</c:v>
                </c:pt>
                <c:pt idx="6">
                  <c:v>0.776515151515151</c:v>
                </c:pt>
                <c:pt idx="7">
                  <c:v>0.716723549488055</c:v>
                </c:pt>
                <c:pt idx="8">
                  <c:v>0.862392200974878</c:v>
                </c:pt>
                <c:pt idx="9">
                  <c:v>0.73327222731439</c:v>
                </c:pt>
                <c:pt idx="10">
                  <c:v>0.7</c:v>
                </c:pt>
                <c:pt idx="11">
                  <c:v>0.784313725490196</c:v>
                </c:pt>
                <c:pt idx="12">
                  <c:v>0.804965848255492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630712"/>
        <c:axId val="-2041627704"/>
      </c:barChart>
      <c:catAx>
        <c:axId val="-20416307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1627704"/>
        <c:crosses val="autoZero"/>
        <c:auto val="1"/>
        <c:lblAlgn val="ctr"/>
        <c:lblOffset val="100"/>
        <c:noMultiLvlLbl val="0"/>
      </c:catAx>
      <c:valAx>
        <c:axId val="-2041627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416307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0.10894</cdr:x>
      <cdr:y>0.28583</cdr:y>
    </cdr:from>
    <cdr:to>
      <cdr:x>0.25145</cdr:x>
      <cdr:y>0.99034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98079" y="784085"/>
          <a:ext cx="651555" cy="1932612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>
            <a:alpha val="20000"/>
          </a:srgbClr>
        </a:solidFill>
        <a:ln xmlns:a="http://schemas.openxmlformats.org/drawingml/2006/main" w="12700">
          <a:solidFill>
            <a:srgbClr val="FF660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0.51111</cdr:x>
      <cdr:y>0.28573</cdr:y>
    </cdr:from>
    <cdr:to>
      <cdr:x>0.77702</cdr:x>
      <cdr:y>0.98873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336795" y="783808"/>
          <a:ext cx="1215740" cy="1928477"/>
        </a:xfrm>
        <a:prstGeom xmlns:a="http://schemas.openxmlformats.org/drawingml/2006/main" prst="rect">
          <a:avLst/>
        </a:prstGeom>
        <a:solidFill xmlns:a="http://schemas.openxmlformats.org/drawingml/2006/main">
          <a:srgbClr val="008000">
            <a:alpha val="20000"/>
          </a:srgbClr>
        </a:solidFill>
        <a:ln xmlns:a="http://schemas.openxmlformats.org/drawingml/2006/main" w="12700">
          <a:solidFill>
            <a:srgbClr val="00800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0.89575</cdr:x>
      <cdr:y>0.44847</cdr:y>
    </cdr:from>
    <cdr:to>
      <cdr:x>0.97413</cdr:x>
      <cdr:y>0.98712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095369" y="1230243"/>
          <a:ext cx="358353" cy="1477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3E85-2970-E644-A134-45483A6391F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35EE-A3BA-1542-A570-B2929672F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35EE-A3BA-1542-A570-B2929672F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35EE-A3BA-1542-A570-B2929672FC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1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AC713-EA17-40B5-9E54-BEA77D322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89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6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1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C95D13-A906-439B-9D32-5CA6AA019D12}" type="datetimeFigureOut">
              <a:rPr lang="en-US" smtClean="0"/>
              <a:pPr/>
              <a:t>12/8/15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6D2352-FA8F-44C8-AEB4-0107F91FF9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2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Year 2016</a:t>
            </a:r>
            <a:br>
              <a:rPr lang="en-US" dirty="0" smtClean="0"/>
            </a:br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CRFS</a:t>
            </a:r>
          </a:p>
          <a:p>
            <a:r>
              <a:rPr lang="en-US" dirty="0" smtClean="0"/>
              <a:t>December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0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FORECASTS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69900"/>
            <a:ext cx="7371067" cy="55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806" y="3809"/>
            <a:ext cx="677019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01542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PRECIPITATION OUTLOOKS</a:t>
            </a:r>
          </a:p>
        </p:txBody>
      </p:sp>
    </p:spTree>
    <p:extLst>
      <p:ext uri="{BB962C8B-B14F-4D97-AF65-F5344CB8AC3E}">
        <p14:creationId xmlns:p14="http://schemas.microsoft.com/office/powerpoint/2010/main" val="341972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78" y="0"/>
            <a:ext cx="6819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01542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TEMPERATURE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OUTLOOKS</a:t>
            </a:r>
          </a:p>
        </p:txBody>
      </p:sp>
    </p:spTree>
    <p:extLst>
      <p:ext uri="{BB962C8B-B14F-4D97-AF65-F5344CB8AC3E}">
        <p14:creationId xmlns:p14="http://schemas.microsoft.com/office/powerpoint/2010/main" val="388294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YEAR 2016 OUTLOOKS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9578" y="3727511"/>
            <a:ext cx="228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April-July 2016 Daily ESP</a:t>
            </a:r>
          </a:p>
          <a:p>
            <a:pPr algn="ctr"/>
            <a:r>
              <a:rPr lang="en-US" sz="1600" b="1" dirty="0" smtClean="0">
                <a:latin typeface="+mj-lt"/>
              </a:rPr>
              <a:t>(as of 12/6/15)</a:t>
            </a:r>
          </a:p>
          <a:p>
            <a:pPr algn="ctr"/>
            <a:r>
              <a:rPr lang="en-US" sz="1600" dirty="0" smtClean="0">
                <a:latin typeface="+mj-lt"/>
              </a:rPr>
              <a:t>652 KAF </a:t>
            </a:r>
            <a:r>
              <a:rPr lang="en-US" sz="1600" smtClean="0">
                <a:latin typeface="+mj-lt"/>
              </a:rPr>
              <a:t>/ 66% </a:t>
            </a:r>
            <a:r>
              <a:rPr lang="en-US" sz="1600" dirty="0" err="1" smtClean="0">
                <a:latin typeface="+mj-lt"/>
              </a:rPr>
              <a:t>avg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01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YEAR 2016 OUTLOOKS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9578" y="3727511"/>
            <a:ext cx="228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April-July 2016 Daily ESP</a:t>
            </a:r>
          </a:p>
          <a:p>
            <a:pPr algn="ctr"/>
            <a:r>
              <a:rPr lang="en-US" sz="1600" b="1" dirty="0" smtClean="0">
                <a:latin typeface="+mj-lt"/>
              </a:rPr>
              <a:t>(as of 12/6/15)</a:t>
            </a:r>
          </a:p>
          <a:p>
            <a:pPr algn="ctr"/>
            <a:r>
              <a:rPr lang="en-US" sz="1600" dirty="0" smtClean="0">
                <a:latin typeface="+mj-lt"/>
              </a:rPr>
              <a:t>533 KAF / 79% </a:t>
            </a:r>
            <a:r>
              <a:rPr lang="en-US" sz="1600" dirty="0" err="1" smtClean="0">
                <a:latin typeface="+mj-lt"/>
              </a:rPr>
              <a:t>avg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63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YEAR 2016 OUTLOOKS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9578" y="3727511"/>
            <a:ext cx="228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April-July 2016 Daily ESP</a:t>
            </a:r>
          </a:p>
          <a:p>
            <a:pPr algn="ctr"/>
            <a:r>
              <a:rPr lang="en-US" sz="1600" b="1" dirty="0" smtClean="0">
                <a:latin typeface="+mj-lt"/>
              </a:rPr>
              <a:t>(as of 12/6/15)</a:t>
            </a:r>
          </a:p>
          <a:p>
            <a:pPr algn="ctr"/>
            <a:r>
              <a:rPr lang="en-US" sz="1600" dirty="0" smtClean="0">
                <a:latin typeface="+mj-lt"/>
              </a:rPr>
              <a:t>679 KAF / 85% </a:t>
            </a:r>
            <a:r>
              <a:rPr lang="en-US" sz="1600" dirty="0" err="1" smtClean="0">
                <a:latin typeface="+mj-lt"/>
              </a:rPr>
              <a:t>avg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84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767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YEAR 2016 OUTLOOKS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099" y="1878471"/>
            <a:ext cx="228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April-July 2016 Daily ESP</a:t>
            </a:r>
          </a:p>
          <a:p>
            <a:pPr algn="ctr"/>
            <a:r>
              <a:rPr lang="en-US" sz="1600" b="1" dirty="0" smtClean="0">
                <a:latin typeface="+mj-lt"/>
              </a:rPr>
              <a:t>(as of 12/6/15)</a:t>
            </a:r>
          </a:p>
          <a:p>
            <a:pPr algn="ctr"/>
            <a:r>
              <a:rPr lang="en-US" sz="1600" dirty="0" smtClean="0">
                <a:latin typeface="+mj-lt"/>
              </a:rPr>
              <a:t>5667 KAF / 77% </a:t>
            </a:r>
            <a:r>
              <a:rPr lang="en-US" sz="1600" dirty="0" err="1" smtClean="0">
                <a:latin typeface="+mj-lt"/>
              </a:rPr>
              <a:t>avg</a:t>
            </a:r>
            <a:endParaRPr lang="en-US" sz="16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59485" y="2038522"/>
            <a:ext cx="4572000" cy="2743200"/>
            <a:chOff x="2090965" y="4038533"/>
            <a:chExt cx="4572000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5794080" y="4767969"/>
              <a:ext cx="868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8721 KAF</a:t>
              </a:r>
            </a:p>
            <a:p>
              <a:r>
                <a:rPr lang="en-US" sz="1400" dirty="0" smtClean="0">
                  <a:latin typeface="+mj-lt"/>
                </a:rPr>
                <a:t>80% </a:t>
              </a:r>
              <a:r>
                <a:rPr lang="en-US" sz="1400" dirty="0" err="1" smtClean="0">
                  <a:latin typeface="+mj-lt"/>
                </a:rPr>
                <a:t>avg</a:t>
              </a:r>
              <a:endParaRPr lang="en-US" sz="1400" dirty="0">
                <a:latin typeface="+mj-lt"/>
              </a:endParaRPr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4187129"/>
                </p:ext>
              </p:extLst>
            </p:nvPr>
          </p:nvGraphicFramePr>
          <p:xfrm>
            <a:off x="2090965" y="403853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617912" y="4822341"/>
              <a:ext cx="868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5600 KAF</a:t>
              </a:r>
            </a:p>
            <a:p>
              <a:r>
                <a:rPr lang="en-US" sz="1400" dirty="0" smtClean="0">
                  <a:latin typeface="+mj-lt"/>
                </a:rPr>
                <a:t>78% </a:t>
              </a:r>
              <a:r>
                <a:rPr lang="en-US" sz="1400" dirty="0" err="1" smtClean="0">
                  <a:latin typeface="+mj-lt"/>
                </a:rPr>
                <a:t>avg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150" y="4790055"/>
              <a:ext cx="483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OBS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62600" y="2803082"/>
            <a:ext cx="86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8721 KAF</a:t>
            </a:r>
          </a:p>
          <a:p>
            <a:r>
              <a:rPr lang="en-US" sz="1400" dirty="0" smtClean="0">
                <a:latin typeface="+mj-lt"/>
              </a:rPr>
              <a:t>80% </a:t>
            </a:r>
            <a:r>
              <a:rPr lang="en-US" sz="1400" dirty="0" err="1" smtClean="0">
                <a:latin typeface="+mj-lt"/>
              </a:rPr>
              <a:t>avg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53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673" y="1115143"/>
            <a:ext cx="637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Aug-Sep</a:t>
            </a:r>
            <a:r>
              <a:rPr lang="en-US" sz="2400" b="1" dirty="0" smtClean="0"/>
              <a:t>: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" y="1745714"/>
            <a:ext cx="3067050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07" y="1731201"/>
            <a:ext cx="3067050" cy="35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193" y="2305338"/>
            <a:ext cx="3153807" cy="3656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95889" y="6107393"/>
            <a:ext cx="714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WYR 2015 Total: </a:t>
            </a:r>
            <a:r>
              <a:rPr lang="en-US" sz="2400" dirty="0" smtClean="0"/>
              <a:t>Near average across much of basin</a:t>
            </a:r>
            <a:endParaRPr lang="en-US" sz="2400" b="1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YEAR 2015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8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673" y="1158191"/>
            <a:ext cx="637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Oct-Nov: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78734" y="6005120"/>
            <a:ext cx="744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WYR 2016 to date: </a:t>
            </a:r>
            <a:r>
              <a:rPr lang="en-US" sz="2400" dirty="0"/>
              <a:t> </a:t>
            </a:r>
            <a:r>
              <a:rPr lang="en-US" sz="2400" dirty="0" smtClean="0"/>
              <a:t>Dry north, wet south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		</a:t>
            </a:r>
            <a:r>
              <a:rPr lang="en-US" sz="2400" dirty="0" smtClean="0"/>
              <a:t>Near normal overall above Powell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" y="1754189"/>
            <a:ext cx="3067050" cy="3556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YEAR 2016 PRECIPITATION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903" y="1786475"/>
            <a:ext cx="3067050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47" y="2001715"/>
            <a:ext cx="341757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21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SWE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386" y="1081806"/>
            <a:ext cx="348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SNOTEL and Model SWE </a:t>
            </a:r>
          </a:p>
          <a:p>
            <a:pPr algn="ctr"/>
            <a:r>
              <a:rPr lang="en-US" dirty="0" smtClean="0">
                <a:latin typeface="+mj-lt"/>
              </a:rPr>
              <a:t>as of 12/7</a:t>
            </a:r>
            <a:endParaRPr lang="en-US" dirty="0">
              <a:latin typeface="+mj-lt"/>
            </a:endParaRPr>
          </a:p>
        </p:txBody>
      </p:sp>
      <p:pic>
        <p:nvPicPr>
          <p:cNvPr id="2" name="Picture 1" descr="sw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27932" r="53397" b="11809"/>
          <a:stretch/>
        </p:blipFill>
        <p:spPr>
          <a:xfrm>
            <a:off x="118386" y="1702062"/>
            <a:ext cx="3487016" cy="5111887"/>
          </a:xfrm>
          <a:prstGeom prst="rect">
            <a:avLst/>
          </a:prstGeom>
        </p:spPr>
      </p:pic>
      <p:pic>
        <p:nvPicPr>
          <p:cNvPr id="6" name="Picture 5" descr="cursw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3" t="47993" r="31813" b="34588"/>
          <a:stretch/>
        </p:blipFill>
        <p:spPr>
          <a:xfrm>
            <a:off x="2989813" y="1695614"/>
            <a:ext cx="615589" cy="1194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827" y="2409319"/>
            <a:ext cx="5289826" cy="352655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58522" y="4759742"/>
            <a:ext cx="154608" cy="27608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0699" y="2827138"/>
            <a:ext cx="188843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81% Median to Date</a:t>
            </a:r>
          </a:p>
          <a:p>
            <a:r>
              <a:rPr lang="en-US" sz="1400" dirty="0" smtClean="0">
                <a:latin typeface="+mj-lt"/>
              </a:rPr>
              <a:t>21% Median Seasonal</a:t>
            </a:r>
          </a:p>
          <a:p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88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c_lzf1_t0_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2379" b="4507"/>
          <a:stretch/>
        </p:blipFill>
        <p:spPr>
          <a:xfrm>
            <a:off x="0" y="1775708"/>
            <a:ext cx="4477156" cy="5082292"/>
          </a:xfrm>
          <a:prstGeom prst="rect">
            <a:avLst/>
          </a:prstGeom>
        </p:spPr>
      </p:pic>
      <p:sp>
        <p:nvSpPr>
          <p:cNvPr id="4" name="Text Placeholder 12"/>
          <p:cNvSpPr txBox="1">
            <a:spLocks/>
          </p:cNvSpPr>
          <p:nvPr/>
        </p:nvSpPr>
        <p:spPr>
          <a:xfrm>
            <a:off x="383313" y="1055697"/>
            <a:ext cx="4041775" cy="65484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+mj-lt"/>
                <a:ea typeface="ＭＳ Ｐゴシック" pitchFamily="34" charset="-128"/>
              </a:rPr>
              <a:t>CBRFC Model Soil Moisture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ea typeface="ＭＳ Ｐゴシック" pitchFamily="34" charset="-128"/>
              </a:rPr>
              <a:t>November 15, 2014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196" t="7708" r="17707" b="14026"/>
          <a:stretch/>
        </p:blipFill>
        <p:spPr>
          <a:xfrm>
            <a:off x="4746216" y="1775708"/>
            <a:ext cx="4397784" cy="5082291"/>
          </a:xfrm>
          <a:prstGeom prst="rect">
            <a:avLst/>
          </a:prstGeom>
        </p:spPr>
      </p:pic>
      <p:pic>
        <p:nvPicPr>
          <p:cNvPr id="8" name="Picture 7" descr="sac_lzf1_t0_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5" b="48806"/>
          <a:stretch/>
        </p:blipFill>
        <p:spPr>
          <a:xfrm>
            <a:off x="4121424" y="3771607"/>
            <a:ext cx="355732" cy="3086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3680" t="65078" r="8325" b="5827"/>
          <a:stretch/>
        </p:blipFill>
        <p:spPr>
          <a:xfrm>
            <a:off x="8218434" y="4884154"/>
            <a:ext cx="925566" cy="1995370"/>
          </a:xfrm>
          <a:prstGeom prst="rect">
            <a:avLst/>
          </a:prstGeom>
        </p:spPr>
      </p:pic>
      <p:sp>
        <p:nvSpPr>
          <p:cNvPr id="10" name="Text Placeholder 12"/>
          <p:cNvSpPr txBox="1">
            <a:spLocks/>
          </p:cNvSpPr>
          <p:nvPr/>
        </p:nvSpPr>
        <p:spPr>
          <a:xfrm>
            <a:off x="4905246" y="1055697"/>
            <a:ext cx="4041775" cy="65484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+mj-lt"/>
                <a:ea typeface="ＭＳ Ｐゴシック" pitchFamily="34" charset="-128"/>
              </a:rPr>
              <a:t>CBRFC Model Soil Moisture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ea typeface="ＭＳ Ｐゴシック" pitchFamily="34" charset="-128"/>
              </a:rPr>
              <a:t>November 15, 2015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18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RANGE FORECASTS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5130" y="1462995"/>
            <a:ext cx="288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WPC 7 DAY QPF</a:t>
            </a:r>
          </a:p>
          <a:p>
            <a:pPr algn="ctr"/>
            <a:r>
              <a:rPr lang="en-US" dirty="0" smtClean="0">
                <a:latin typeface="+mj-lt"/>
              </a:rPr>
              <a:t>VALID 12</a:t>
            </a:r>
            <a:r>
              <a:rPr lang="en-US" dirty="0" smtClean="0">
                <a:latin typeface="+mj-lt"/>
              </a:rPr>
              <a:t>/8 </a:t>
            </a:r>
            <a:r>
              <a:rPr lang="en-US" dirty="0" smtClean="0">
                <a:latin typeface="+mj-lt"/>
              </a:rPr>
              <a:t>– 12/</a:t>
            </a:r>
            <a:r>
              <a:rPr lang="en-US" dirty="0" smtClean="0">
                <a:latin typeface="+mj-lt"/>
              </a:rPr>
              <a:t>15 </a:t>
            </a:r>
            <a:endParaRPr lang="en-US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45" t="54777" r="93174" b="4445"/>
          <a:stretch/>
        </p:blipFill>
        <p:spPr>
          <a:xfrm>
            <a:off x="8161130" y="2308100"/>
            <a:ext cx="628304" cy="279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831" t="27173" r="59041" b="32619"/>
          <a:stretch/>
        </p:blipFill>
        <p:spPr>
          <a:xfrm>
            <a:off x="5875129" y="2109326"/>
            <a:ext cx="2368865" cy="322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4" y="1168400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RANGE FORECASTS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1" t="87556" r="121" b="392"/>
          <a:stretch/>
        </p:blipFill>
        <p:spPr>
          <a:xfrm>
            <a:off x="1285895" y="4936425"/>
            <a:ext cx="6488699" cy="82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537" t="40015" r="52742" b="13535"/>
          <a:stretch/>
        </p:blipFill>
        <p:spPr>
          <a:xfrm>
            <a:off x="1285895" y="1555050"/>
            <a:ext cx="3105162" cy="318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8447" r="52741" b="11965"/>
          <a:stretch/>
        </p:blipFill>
        <p:spPr>
          <a:xfrm>
            <a:off x="4704337" y="1555050"/>
            <a:ext cx="3070257" cy="3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ENSO CONDITIONS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9560" y="1163258"/>
            <a:ext cx="4559803" cy="27392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charset="0"/>
              <a:buChar char=""/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charset="0"/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charset="0"/>
              <a:buChar char=""/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charset="0"/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latin typeface="Trebuchet MS" charset="0"/>
                <a:cs typeface="Arial" charset="0"/>
              </a:rPr>
              <a:t>CPC/NCEP Summary </a:t>
            </a:r>
            <a:r>
              <a:rPr lang="en-US" sz="1400" b="1" dirty="0" smtClean="0">
                <a:latin typeface="Trebuchet MS" charset="0"/>
                <a:cs typeface="Arial" charset="0"/>
              </a:rPr>
              <a:t>(as of 12/7/15)</a:t>
            </a:r>
            <a:endParaRPr lang="en-US" sz="1800" b="1" dirty="0" smtClean="0">
              <a:latin typeface="Trebuchet MS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Trebuchet MS" charset="0"/>
                <a:cs typeface="Arial" charset="0"/>
              </a:rPr>
              <a:t>ENSO </a:t>
            </a:r>
            <a:r>
              <a:rPr lang="en-US" sz="1400" b="1" dirty="0">
                <a:latin typeface="Trebuchet MS" charset="0"/>
                <a:cs typeface="Arial" charset="0"/>
              </a:rPr>
              <a:t>Alert System Status:  El Ni</a:t>
            </a:r>
            <a:r>
              <a:rPr lang="en-US" sz="1400" b="1" dirty="0">
                <a:latin typeface="Trebuchet MS" charset="0"/>
                <a:cs typeface="Times New Roman" charset="0"/>
              </a:rPr>
              <a:t>ñ</a:t>
            </a:r>
            <a:r>
              <a:rPr lang="en-US" sz="1400" b="1" dirty="0">
                <a:latin typeface="Trebuchet MS" charset="0"/>
                <a:cs typeface="Arial" charset="0"/>
              </a:rPr>
              <a:t>o Advisory</a:t>
            </a:r>
          </a:p>
          <a:p>
            <a:pPr>
              <a:spcBef>
                <a:spcPct val="50000"/>
              </a:spcBef>
              <a:buFont typeface="Wingdings 2" charset="0"/>
              <a:buNone/>
            </a:pPr>
            <a:r>
              <a:rPr lang="en-US" sz="1400" b="1" dirty="0">
                <a:latin typeface="Trebuchet MS" charset="0"/>
                <a:cs typeface="Arial" charset="0"/>
              </a:rPr>
              <a:t>El Niño conditions are present</a:t>
            </a:r>
            <a:r>
              <a:rPr lang="en-US" sz="1400" b="1" dirty="0" smtClean="0">
                <a:latin typeface="Trebuchet MS" charset="0"/>
                <a:cs typeface="Arial" charset="0"/>
              </a:rPr>
              <a:t>. </a:t>
            </a:r>
            <a:endParaRPr lang="en-US" sz="1400" b="1" dirty="0">
              <a:latin typeface="Trebuchet MS" charset="0"/>
              <a:cs typeface="Arial" charset="0"/>
            </a:endParaRPr>
          </a:p>
          <a:p>
            <a:pPr>
              <a:spcBef>
                <a:spcPct val="50000"/>
              </a:spcBef>
              <a:buFont typeface="Wingdings 2" charset="0"/>
              <a:buNone/>
            </a:pPr>
            <a:r>
              <a:rPr lang="en-US" sz="1400" b="1" dirty="0">
                <a:latin typeface="Trebuchet MS" charset="0"/>
                <a:cs typeface="Arial" charset="0"/>
              </a:rPr>
              <a:t>Positive equatorial sea surface temperature (SST) anomalies continue across most of the Pacific Ocean.</a:t>
            </a:r>
          </a:p>
          <a:p>
            <a:pPr>
              <a:spcBef>
                <a:spcPct val="50000"/>
              </a:spcBef>
              <a:buFont typeface="Wingdings 2" charset="0"/>
              <a:buNone/>
            </a:pPr>
            <a:r>
              <a:rPr lang="en-US" sz="1400" b="1" dirty="0">
                <a:latin typeface="Trebuchet MS" charset="0"/>
                <a:cs typeface="Arial" charset="0"/>
              </a:rPr>
              <a:t>El Ni</a:t>
            </a:r>
            <a:r>
              <a:rPr lang="en-US" sz="1400" b="1" dirty="0">
                <a:latin typeface="Trebuchet MS" charset="0"/>
                <a:cs typeface="Times New Roman" charset="0"/>
              </a:rPr>
              <a:t>ñ</a:t>
            </a:r>
            <a:r>
              <a:rPr lang="en-US" sz="1400" b="1" dirty="0">
                <a:latin typeface="Trebuchet MS" charset="0"/>
                <a:cs typeface="Arial" charset="0"/>
              </a:rPr>
              <a:t>o will likely peak during the Northern Hemisphere winter 2015-16, with a transition to ENSO-neutral anticipated during the late spring or early summer 2016</a:t>
            </a:r>
            <a:r>
              <a:rPr lang="en-US" sz="1400" b="1" dirty="0" smtClean="0">
                <a:latin typeface="Trebuchet MS" charset="0"/>
                <a:cs typeface="Arial" charset="0"/>
              </a:rPr>
              <a:t>.</a:t>
            </a:r>
            <a:endParaRPr lang="en-US" sz="1400" b="1" dirty="0">
              <a:latin typeface="Trebuchet MS" charset="0"/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26002" y="6343031"/>
            <a:ext cx="3967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 sz="1200" b="1" dirty="0">
                <a:solidFill>
                  <a:srgbClr val="0000FF"/>
                </a:solidFill>
                <a:latin typeface="Trebuchet MS" charset="0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  <a:latin typeface="Trebuchet MS" charset="0"/>
              </a:rPr>
              <a:t>ost </a:t>
            </a:r>
            <a:r>
              <a:rPr lang="en-US" sz="1200" b="1" dirty="0">
                <a:solidFill>
                  <a:srgbClr val="0000FF"/>
                </a:solidFill>
                <a:latin typeface="Trebuchet MS" charset="0"/>
              </a:rPr>
              <a:t>recent ONI value </a:t>
            </a:r>
            <a:r>
              <a:rPr lang="en-US" sz="1200" b="1" dirty="0" smtClean="0">
                <a:solidFill>
                  <a:srgbClr val="0000FF"/>
                </a:solidFill>
                <a:latin typeface="Trebuchet MS" charset="0"/>
              </a:rPr>
              <a:t>(Sep – Nov </a:t>
            </a:r>
            <a:r>
              <a:rPr lang="en-US" sz="1200" b="1" dirty="0">
                <a:solidFill>
                  <a:srgbClr val="0000FF"/>
                </a:solidFill>
                <a:latin typeface="Trebuchet MS" charset="0"/>
              </a:rPr>
              <a:t>2015</a:t>
            </a:r>
            <a:r>
              <a:rPr lang="en-US" sz="1200" b="1" dirty="0" smtClean="0">
                <a:solidFill>
                  <a:srgbClr val="0000FF"/>
                </a:solidFill>
                <a:latin typeface="Trebuchet MS" charset="0"/>
              </a:rPr>
              <a:t>): 2.0</a:t>
            </a:r>
            <a:r>
              <a:rPr lang="en-US" sz="1200" b="1" baseline="30000" dirty="0" smtClean="0">
                <a:solidFill>
                  <a:srgbClr val="0000FF"/>
                </a:solidFill>
                <a:latin typeface="Trebuchet MS" charset="0"/>
              </a:rPr>
              <a:t>o</a:t>
            </a:r>
            <a:r>
              <a:rPr lang="en-US" sz="1200" b="1" dirty="0" smtClean="0">
                <a:solidFill>
                  <a:srgbClr val="0000FF"/>
                </a:solidFill>
                <a:latin typeface="Trebuchet MS" charset="0"/>
              </a:rPr>
              <a:t>C</a:t>
            </a:r>
            <a:endParaRPr lang="en-US" sz="1200" b="1" dirty="0">
              <a:solidFill>
                <a:srgbClr val="0000FF"/>
              </a:solidFill>
              <a:latin typeface="Trebuchet MS" charset="0"/>
              <a:cs typeface="Times New Roman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4069" y="4239816"/>
            <a:ext cx="394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Trebuchet MS" charset="0"/>
              </a:rPr>
              <a:t>El Niño: characterized by a positive ONI greater than or equal to +0.5ºC.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47262" y="4053186"/>
            <a:ext cx="4392959" cy="2606040"/>
            <a:chOff x="4747262" y="4251960"/>
            <a:chExt cx="4392959" cy="2606040"/>
          </a:xfrm>
        </p:grpSpPr>
        <p:pic>
          <p:nvPicPr>
            <p:cNvPr id="9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262" y="4251960"/>
              <a:ext cx="4392959" cy="26060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62811" y="5897503"/>
              <a:ext cx="2997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Most models indicate Niño 3.4 will remain strong into early 2016.  It is predicted to weaken through Spring 2016.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5174" y="1233192"/>
            <a:ext cx="4396740" cy="2606040"/>
            <a:chOff x="4747260" y="1593935"/>
            <a:chExt cx="4396740" cy="2606040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260" y="1593935"/>
              <a:ext cx="4396740" cy="26060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94950" y="2012113"/>
              <a:ext cx="3300279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The chance of El Niño gradually decreases into the spring and ENSO-neutral is favored by MJJ 2016.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24" y="5082403"/>
            <a:ext cx="4670887" cy="1174532"/>
            <a:chOff x="0" y="4923358"/>
            <a:chExt cx="4670887" cy="1174532"/>
          </a:xfrm>
        </p:grpSpPr>
        <p:pic>
          <p:nvPicPr>
            <p:cNvPr id="15" name="Picture 14" descr="C:\Users\Michelle.LHeureux\Documents\oni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3" t="44612" r="11948" b="37799"/>
            <a:stretch/>
          </p:blipFill>
          <p:spPr bwMode="auto">
            <a:xfrm>
              <a:off x="0" y="4961221"/>
              <a:ext cx="4032504" cy="113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ichelle.LHeureux\Documents\oni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6" t="62175" r="75514" b="19817"/>
            <a:stretch/>
          </p:blipFill>
          <p:spPr bwMode="auto">
            <a:xfrm>
              <a:off x="4035906" y="4923358"/>
              <a:ext cx="634981" cy="116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 descr="C:\Users\Michelle.LHeureux\Documents\on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157" r="11948" b="91182"/>
          <a:stretch/>
        </p:blipFill>
        <p:spPr bwMode="auto">
          <a:xfrm>
            <a:off x="244069" y="4689792"/>
            <a:ext cx="4032504" cy="4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7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ENSO IMPACTS</a:t>
            </a:r>
            <a:endParaRPr lang="en-US" dirty="0"/>
          </a:p>
        </p:txBody>
      </p:sp>
      <p:pic>
        <p:nvPicPr>
          <p:cNvPr id="3" name="Picture 2" descr="GLDA3_SeasAprJulPerAvg_ENS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58"/>
            <a:ext cx="5555742" cy="5555742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5638800" y="1600200"/>
            <a:ext cx="3505200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Font typeface="Wingdings 2"/>
              <a:buNone/>
            </a:pPr>
            <a:r>
              <a:rPr lang="en-US" smtClean="0">
                <a:latin typeface="+mj-lt"/>
              </a:rPr>
              <a:t>CPC Strong Events:</a:t>
            </a:r>
          </a:p>
          <a:p>
            <a:pPr marL="136525" indent="0">
              <a:buFont typeface="Wingdings 2"/>
              <a:buNone/>
            </a:pPr>
            <a:r>
              <a:rPr lang="en-US" sz="2400" smtClean="0">
                <a:latin typeface="+mj-lt"/>
              </a:rPr>
              <a:t>1957-1958* (pre-Powell)</a:t>
            </a:r>
          </a:p>
          <a:p>
            <a:pPr marL="136525" indent="0">
              <a:buFont typeface="Wingdings 2"/>
              <a:buNone/>
            </a:pPr>
            <a:r>
              <a:rPr lang="en-US" sz="2400" smtClean="0">
                <a:latin typeface="+mj-lt"/>
              </a:rPr>
              <a:t>1965-1966 (below avg)</a:t>
            </a:r>
          </a:p>
          <a:p>
            <a:pPr marL="136525" indent="0">
              <a:buFont typeface="Wingdings 2"/>
              <a:buNone/>
            </a:pPr>
            <a:r>
              <a:rPr lang="en-US" sz="2400" smtClean="0">
                <a:latin typeface="+mj-lt"/>
              </a:rPr>
              <a:t>1972-1973 (above avg)</a:t>
            </a:r>
          </a:p>
          <a:p>
            <a:pPr marL="136525" indent="0">
              <a:buFont typeface="Wingdings 2"/>
              <a:buNone/>
            </a:pPr>
            <a:r>
              <a:rPr lang="en-US" sz="2400" smtClean="0">
                <a:latin typeface="+mj-lt"/>
              </a:rPr>
              <a:t>1982-1983 (above avg)</a:t>
            </a:r>
          </a:p>
          <a:p>
            <a:pPr marL="136525" indent="0">
              <a:buFont typeface="Wingdings 2"/>
              <a:buNone/>
            </a:pPr>
            <a:r>
              <a:rPr lang="en-US" sz="2400" smtClean="0">
                <a:latin typeface="+mj-lt"/>
              </a:rPr>
              <a:t>1991-1992 (below avg)</a:t>
            </a:r>
          </a:p>
          <a:p>
            <a:pPr marL="136525" indent="0">
              <a:buFont typeface="Wingdings 2"/>
              <a:buNone/>
            </a:pPr>
            <a:r>
              <a:rPr lang="en-US" sz="2400" smtClean="0">
                <a:latin typeface="+mj-lt"/>
              </a:rPr>
              <a:t>1997-1998 (near avg)</a:t>
            </a:r>
          </a:p>
          <a:p>
            <a:pPr marL="136525" indent="0">
              <a:buFont typeface="Wingdings 2"/>
              <a:buNone/>
            </a:pPr>
            <a:endParaRPr lang="en-US" sz="2000" smtClean="0">
              <a:latin typeface="+mj-lt"/>
            </a:endParaRPr>
          </a:p>
          <a:p>
            <a:pPr marL="136525" indent="0">
              <a:buFont typeface="Wingdings 2"/>
              <a:buNone/>
            </a:pPr>
            <a:r>
              <a:rPr lang="en-US" sz="2000" smtClean="0">
                <a:latin typeface="+mj-lt"/>
              </a:rPr>
              <a:t>*Based on Reclamation Natural Flow, this was an above average year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68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444</Words>
  <Application>Microsoft Macintosh PowerPoint</Application>
  <PresentationFormat>On-screen Show (4:3)</PresentationFormat>
  <Paragraphs>75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Water Year 2016 Initial Conditions</vt:lpstr>
      <vt:lpstr>WATER YEAR 2015 PRECIPITATION</vt:lpstr>
      <vt:lpstr>WATER YEAR 2016 PRECIPITATION</vt:lpstr>
      <vt:lpstr>CURRENT SWE</vt:lpstr>
      <vt:lpstr>SOIL MOISTURE</vt:lpstr>
      <vt:lpstr>SHORT RANGE FORECASTS</vt:lpstr>
      <vt:lpstr>MEDIUM RANGE FORECASTS</vt:lpstr>
      <vt:lpstr>ENSO CONDITIONS</vt:lpstr>
      <vt:lpstr>ENSO IMPACTS</vt:lpstr>
      <vt:lpstr>CLIMATE FORECASTS</vt:lpstr>
      <vt:lpstr>PowerPoint Presentation</vt:lpstr>
      <vt:lpstr>PowerPoint Presentation</vt:lpstr>
      <vt:lpstr>WATER YEAR 2016 OUTLOOKS</vt:lpstr>
      <vt:lpstr>WATER YEAR 2016 OUTLOOKS</vt:lpstr>
      <vt:lpstr>WATER YEAR 2016 OUTLOOKS</vt:lpstr>
      <vt:lpstr>WATER YEAR 2016 OUTLOOKS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Year 2016 Initial Conditions</dc:title>
  <dc:creator>bja</dc:creator>
  <cp:lastModifiedBy>bja</cp:lastModifiedBy>
  <cp:revision>54</cp:revision>
  <dcterms:created xsi:type="dcterms:W3CDTF">2015-11-30T17:34:51Z</dcterms:created>
  <dcterms:modified xsi:type="dcterms:W3CDTF">2015-12-08T15:06:29Z</dcterms:modified>
</cp:coreProperties>
</file>