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  <p:sldId id="290" r:id="rId13"/>
    <p:sldId id="291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93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88" r:id="rId36"/>
    <p:sldId id="292" r:id="rId37"/>
    <p:sldId id="295" r:id="rId38"/>
    <p:sldId id="296" r:id="rId39"/>
    <p:sldId id="298" r:id="rId40"/>
    <p:sldId id="29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4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vm1:users:bja:MAC:Alcorn:presentations:crfs:powell_con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ja:Documents:verif:WY15_CO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5257548845471"/>
          <c:y val="0.140298507462687"/>
          <c:w val="0.86145648312611"/>
          <c:h val="0.611940298507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'2015'!$B$2</c:f>
              <c:strCache>
                <c:ptCount val="1"/>
                <c:pt idx="0">
                  <c:v>As of Jan 1, 2015</c:v>
                </c:pt>
              </c:strCache>
            </c:strRef>
          </c:tx>
          <c:spPr>
            <a:gradFill rotWithShape="0">
              <a:gsLst>
                <a:gs pos="0">
                  <a:srgbClr val="005E76"/>
                </a:gs>
                <a:gs pos="100000">
                  <a:srgbClr val="00CCFF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'2015'!$A$3:$A$7</c:f>
              <c:strCache>
                <c:ptCount val="5"/>
                <c:pt idx="0">
                  <c:v>Monthly Precipitation</c:v>
                </c:pt>
                <c:pt idx="1">
                  <c:v>Water Year Precipitation</c:v>
                </c:pt>
                <c:pt idx="2">
                  <c:v>Snow Water Equivalent</c:v>
                </c:pt>
                <c:pt idx="3">
                  <c:v>Monthly Inflow</c:v>
                </c:pt>
                <c:pt idx="4">
                  <c:v>Forecast</c:v>
                </c:pt>
              </c:strCache>
            </c:strRef>
          </c:cat>
          <c:val>
            <c:numRef>
              <c:f>'2015'!$B$3:$B$7</c:f>
              <c:numCache>
                <c:formatCode>0</c:formatCode>
                <c:ptCount val="5"/>
                <c:pt idx="0">
                  <c:v>118.0</c:v>
                </c:pt>
                <c:pt idx="1">
                  <c:v>84.0</c:v>
                </c:pt>
                <c:pt idx="2">
                  <c:v>103.0</c:v>
                </c:pt>
                <c:pt idx="3">
                  <c:v>113.0</c:v>
                </c:pt>
                <c:pt idx="4">
                  <c:v>91.0</c:v>
                </c:pt>
              </c:numCache>
            </c:numRef>
          </c:val>
        </c:ser>
        <c:ser>
          <c:idx val="1"/>
          <c:order val="1"/>
          <c:tx>
            <c:strRef>
              <c:f>'2015'!$C$2</c:f>
              <c:strCache>
                <c:ptCount val="1"/>
                <c:pt idx="0">
                  <c:v>As of Feb 1, 2015</c:v>
                </c:pt>
              </c:strCache>
            </c:strRef>
          </c:tx>
          <c:spPr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'2015'!$A$3:$A$7</c:f>
              <c:strCache>
                <c:ptCount val="5"/>
                <c:pt idx="0">
                  <c:v>Monthly Precipitation</c:v>
                </c:pt>
                <c:pt idx="1">
                  <c:v>Water Year Precipitation</c:v>
                </c:pt>
                <c:pt idx="2">
                  <c:v>Snow Water Equivalent</c:v>
                </c:pt>
                <c:pt idx="3">
                  <c:v>Monthly Inflow</c:v>
                </c:pt>
                <c:pt idx="4">
                  <c:v>Forecast</c:v>
                </c:pt>
              </c:strCache>
            </c:strRef>
          </c:cat>
          <c:val>
            <c:numRef>
              <c:f>'2015'!$C$3:$C$7</c:f>
              <c:numCache>
                <c:formatCode>0</c:formatCode>
                <c:ptCount val="5"/>
                <c:pt idx="0">
                  <c:v>61.0</c:v>
                </c:pt>
                <c:pt idx="1">
                  <c:v>79.0</c:v>
                </c:pt>
                <c:pt idx="2">
                  <c:v>85.0</c:v>
                </c:pt>
                <c:pt idx="3">
                  <c:v>96.0</c:v>
                </c:pt>
                <c:pt idx="4">
                  <c:v>73.0</c:v>
                </c:pt>
              </c:numCache>
            </c:numRef>
          </c:val>
        </c:ser>
        <c:ser>
          <c:idx val="2"/>
          <c:order val="2"/>
          <c:tx>
            <c:strRef>
              <c:f>'2015'!$D$2</c:f>
              <c:strCache>
                <c:ptCount val="1"/>
                <c:pt idx="0">
                  <c:v>As of Mar 1, 2015</c:v>
                </c:pt>
              </c:strCache>
            </c:strRef>
          </c:tx>
          <c:spPr>
            <a:gradFill rotWithShape="0">
              <a:gsLst>
                <a:gs pos="0">
                  <a:srgbClr val="007600"/>
                </a:gs>
                <a:gs pos="100000">
                  <a:srgbClr val="00FF00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'2015'!$A$3:$A$7</c:f>
              <c:strCache>
                <c:ptCount val="5"/>
                <c:pt idx="0">
                  <c:v>Monthly Precipitation</c:v>
                </c:pt>
                <c:pt idx="1">
                  <c:v>Water Year Precipitation</c:v>
                </c:pt>
                <c:pt idx="2">
                  <c:v>Snow Water Equivalent</c:v>
                </c:pt>
                <c:pt idx="3">
                  <c:v>Monthly Inflow</c:v>
                </c:pt>
                <c:pt idx="4">
                  <c:v>Forecast</c:v>
                </c:pt>
              </c:strCache>
            </c:strRef>
          </c:cat>
          <c:val>
            <c:numRef>
              <c:f>'2015'!$D$3:$D$7</c:f>
              <c:numCache>
                <c:formatCode>0</c:formatCode>
                <c:ptCount val="5"/>
                <c:pt idx="0">
                  <c:v>74.0</c:v>
                </c:pt>
                <c:pt idx="1">
                  <c:v>79.0</c:v>
                </c:pt>
                <c:pt idx="2">
                  <c:v>82.0</c:v>
                </c:pt>
                <c:pt idx="3">
                  <c:v>108.0</c:v>
                </c:pt>
                <c:pt idx="4">
                  <c:v>71.0</c:v>
                </c:pt>
              </c:numCache>
            </c:numRef>
          </c:val>
        </c:ser>
        <c:ser>
          <c:idx val="3"/>
          <c:order val="3"/>
          <c:tx>
            <c:strRef>
              <c:f>'2015'!$E$2</c:f>
              <c:strCache>
                <c:ptCount val="1"/>
                <c:pt idx="0">
                  <c:v>As of Apr 1, 2015</c:v>
                </c:pt>
              </c:strCache>
            </c:strRef>
          </c:tx>
          <c:spPr>
            <a:gradFill rotWithShape="0">
              <a:gsLst>
                <a:gs pos="0">
                  <a:srgbClr val="CCCC00"/>
                </a:gs>
                <a:gs pos="100000">
                  <a:srgbClr val="FFFF00"/>
                </a:gs>
              </a:gsLst>
              <a:lin ang="5400000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'2015'!$A$3:$A$7</c:f>
              <c:strCache>
                <c:ptCount val="5"/>
                <c:pt idx="0">
                  <c:v>Monthly Precipitation</c:v>
                </c:pt>
                <c:pt idx="1">
                  <c:v>Water Year Precipitation</c:v>
                </c:pt>
                <c:pt idx="2">
                  <c:v>Snow Water Equivalent</c:v>
                </c:pt>
                <c:pt idx="3">
                  <c:v>Monthly Inflow</c:v>
                </c:pt>
                <c:pt idx="4">
                  <c:v>Forecast</c:v>
                </c:pt>
              </c:strCache>
            </c:strRef>
          </c:cat>
          <c:val>
            <c:numRef>
              <c:f>'2015'!$E$3:$E$7</c:f>
              <c:numCache>
                <c:formatCode>0</c:formatCode>
                <c:ptCount val="5"/>
                <c:pt idx="0">
                  <c:v>61.0</c:v>
                </c:pt>
                <c:pt idx="1">
                  <c:v>76.0</c:v>
                </c:pt>
                <c:pt idx="2">
                  <c:v>61.0</c:v>
                </c:pt>
                <c:pt idx="3">
                  <c:v>83.0349064742147</c:v>
                </c:pt>
                <c:pt idx="4">
                  <c:v>52.37430167597762</c:v>
                </c:pt>
              </c:numCache>
            </c:numRef>
          </c:val>
        </c:ser>
        <c:ser>
          <c:idx val="4"/>
          <c:order val="4"/>
          <c:tx>
            <c:strRef>
              <c:f>'2015'!$F$2</c:f>
              <c:strCache>
                <c:ptCount val="1"/>
                <c:pt idx="0">
                  <c:v>As of May 1, 2015</c:v>
                </c:pt>
              </c:strCache>
            </c:strRef>
          </c:tx>
          <c:spPr>
            <a:gradFill rotWithShape="0">
              <a:gsLst>
                <a:gs pos="0">
                  <a:srgbClr val="604A7B"/>
                </a:gs>
                <a:gs pos="100000">
                  <a:srgbClr val="7030A0"/>
                </a:gs>
              </a:gsLst>
              <a:lin ang="5400000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'2015'!$A$3:$A$7</c:f>
              <c:strCache>
                <c:ptCount val="5"/>
                <c:pt idx="0">
                  <c:v>Monthly Precipitation</c:v>
                </c:pt>
                <c:pt idx="1">
                  <c:v>Water Year Precipitation</c:v>
                </c:pt>
                <c:pt idx="2">
                  <c:v>Snow Water Equivalent</c:v>
                </c:pt>
                <c:pt idx="3">
                  <c:v>Monthly Inflow</c:v>
                </c:pt>
                <c:pt idx="4">
                  <c:v>Forecast</c:v>
                </c:pt>
              </c:strCache>
            </c:strRef>
          </c:cat>
          <c:val>
            <c:numRef>
              <c:f>'2015'!$F$3:$F$7</c:f>
              <c:numCache>
                <c:formatCode>0</c:formatCode>
                <c:ptCount val="5"/>
                <c:pt idx="0">
                  <c:v>83.0</c:v>
                </c:pt>
                <c:pt idx="1">
                  <c:v>77.0</c:v>
                </c:pt>
                <c:pt idx="2">
                  <c:v>47.0</c:v>
                </c:pt>
                <c:pt idx="3">
                  <c:v>60.4946997135979</c:v>
                </c:pt>
                <c:pt idx="4">
                  <c:v>41.89944134078213</c:v>
                </c:pt>
              </c:numCache>
            </c:numRef>
          </c:val>
        </c:ser>
        <c:ser>
          <c:idx val="5"/>
          <c:order val="5"/>
          <c:tx>
            <c:strRef>
              <c:f>'2015'!$G$2</c:f>
              <c:strCache>
                <c:ptCount val="1"/>
                <c:pt idx="0">
                  <c:v>As of Jun 1, 2015</c:v>
                </c:pt>
              </c:strCache>
            </c:strRef>
          </c:tx>
          <c:spPr>
            <a:gradFill rotWithShape="0">
              <a:gsLst>
                <a:gs pos="0">
                  <a:srgbClr val="E46C0A"/>
                </a:gs>
                <a:gs pos="100000">
                  <a:srgbClr val="FFC000"/>
                </a:gs>
              </a:gsLst>
              <a:lin ang="5400000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'2015'!$A$3:$A$7</c:f>
              <c:strCache>
                <c:ptCount val="5"/>
                <c:pt idx="0">
                  <c:v>Monthly Precipitation</c:v>
                </c:pt>
                <c:pt idx="1">
                  <c:v>Water Year Precipitation</c:v>
                </c:pt>
                <c:pt idx="2">
                  <c:v>Snow Water Equivalent</c:v>
                </c:pt>
                <c:pt idx="3">
                  <c:v>Monthly Inflow</c:v>
                </c:pt>
                <c:pt idx="4">
                  <c:v>Forecast</c:v>
                </c:pt>
              </c:strCache>
            </c:strRef>
          </c:cat>
          <c:val>
            <c:numRef>
              <c:f>'2015'!$G$3:$G$7</c:f>
              <c:numCache>
                <c:formatCode>0</c:formatCode>
                <c:ptCount val="5"/>
                <c:pt idx="0">
                  <c:v>244.0</c:v>
                </c:pt>
                <c:pt idx="1">
                  <c:v>98.0</c:v>
                </c:pt>
                <c:pt idx="3">
                  <c:v>68.82245813150789</c:v>
                </c:pt>
                <c:pt idx="4">
                  <c:v>69.83240223463677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9425544"/>
        <c:axId val="-2089036680"/>
      </c:barChart>
      <c:catAx>
        <c:axId val="-2089425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90366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89036680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0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9425544"/>
        <c:crosses val="autoZero"/>
        <c:crossBetween val="between"/>
        <c:majorUnit val="50.0"/>
        <c:minorUnit val="10.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Powell!$B$28</c:f>
              <c:strCache>
                <c:ptCount val="1"/>
                <c:pt idx="0">
                  <c:v>2015 Observed Inflow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610FA2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7FDFF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2CFF17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121790093814334"/>
                  <c:y val="-0.04625257059890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0.0213132664175083"/>
                  <c:y val="0.010278349021978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0.0152237617267916"/>
                  <c:y val="-0.010278349021978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dLbl>
              <c:idx val="3"/>
              <c:layout>
                <c:manualLayout>
                  <c:x val="-0.0144901442325558"/>
                  <c:y val="0.17473193337363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Colorado 51.4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</c:dLbl>
            <c:txPr>
              <a:bodyPr lIns="2">
                <a:spAutoFit/>
              </a:bodyPr>
              <a:lstStyle/>
              <a:p>
                <a:pPr>
                  <a:defRPr sz="1200" b="0" i="0"/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Powell!$A$29:$A$32</c:f>
              <c:strCache>
                <c:ptCount val="4"/>
                <c:pt idx="0">
                  <c:v>Green</c:v>
                </c:pt>
                <c:pt idx="1">
                  <c:v>Other</c:v>
                </c:pt>
                <c:pt idx="2">
                  <c:v>San Juan</c:v>
                </c:pt>
                <c:pt idx="3">
                  <c:v>Headwaters</c:v>
                </c:pt>
              </c:strCache>
            </c:strRef>
          </c:cat>
          <c:val>
            <c:numRef>
              <c:f>Powell!$B$29:$B$32</c:f>
              <c:numCache>
                <c:formatCode>0.0%</c:formatCode>
                <c:ptCount val="4"/>
                <c:pt idx="0">
                  <c:v>0.31488191928027</c:v>
                </c:pt>
                <c:pt idx="1">
                  <c:v>0.0399850056228914</c:v>
                </c:pt>
                <c:pt idx="2">
                  <c:v>0.131200799700112</c:v>
                </c:pt>
                <c:pt idx="3">
                  <c:v>0.513932275396726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2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99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rtlCol="0" anchor="t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7AC713-EA17-40B5-9E54-BEA77D3220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89"/>
            <a:ext cx="8229600" cy="11430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3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12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5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6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5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4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7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2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C95D13-A906-439B-9D32-5CA6AA019D12}" type="datetimeFigureOut">
              <a:rPr lang="en-US" smtClean="0"/>
              <a:pPr/>
              <a:t>12/8/15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344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chart" Target="../charts/chart2.xml"/><Relationship Id="rId5" Type="http://schemas.openxmlformats.org/officeDocument/2006/relationships/image" Target="../media/image80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Year 2015 Review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CRFS</a:t>
            </a:r>
          </a:p>
          <a:p>
            <a:r>
              <a:rPr lang="en-US" dirty="0" smtClean="0"/>
              <a:t>December 8,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6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719"/>
          <a:stretch/>
        </p:blipFill>
        <p:spPr>
          <a:xfrm>
            <a:off x="0" y="249754"/>
            <a:ext cx="9144000" cy="37428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2143"/>
          <a:stretch/>
        </p:blipFill>
        <p:spPr>
          <a:xfrm>
            <a:off x="656505" y="3992653"/>
            <a:ext cx="2991947" cy="286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452" y="3986784"/>
            <a:ext cx="2871216" cy="2871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2530" y="1797232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767 KAF</a:t>
            </a:r>
          </a:p>
          <a:p>
            <a:r>
              <a:rPr lang="en-US" sz="1200" dirty="0" smtClean="0">
                <a:latin typeface="+mj-lt"/>
              </a:rPr>
              <a:t>106%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338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8841"/>
          <a:stretch/>
        </p:blipFill>
        <p:spPr>
          <a:xfrm>
            <a:off x="0" y="271288"/>
            <a:ext cx="9144000" cy="373989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r="51744"/>
          <a:stretch/>
        </p:blipFill>
        <p:spPr>
          <a:xfrm>
            <a:off x="602693" y="3995928"/>
            <a:ext cx="2990088" cy="2862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601" y="4011184"/>
            <a:ext cx="2871216" cy="2871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2530" y="1797232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1035 KAF</a:t>
            </a:r>
          </a:p>
          <a:p>
            <a:r>
              <a:rPr lang="en-US" sz="1200" dirty="0" smtClean="0">
                <a:latin typeface="+mj-lt"/>
              </a:rPr>
              <a:t>106%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355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2520" y="546839"/>
            <a:ext cx="3972983" cy="5178791"/>
            <a:chOff x="132520" y="884079"/>
            <a:chExt cx="3972983" cy="5178791"/>
          </a:xfrm>
        </p:grpSpPr>
        <p:pic>
          <p:nvPicPr>
            <p:cNvPr id="6" name="Picture 5" descr="grnu1.local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0" y="884079"/>
              <a:ext cx="3972983" cy="5178791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185996" y="3257826"/>
              <a:ext cx="2788296" cy="2705652"/>
            </a:xfrm>
            <a:custGeom>
              <a:avLst/>
              <a:gdLst>
                <a:gd name="connsiteX0" fmla="*/ 299917 w 2788296"/>
                <a:gd name="connsiteY0" fmla="*/ 563217 h 2705652"/>
                <a:gd name="connsiteX1" fmla="*/ 299917 w 2788296"/>
                <a:gd name="connsiteY1" fmla="*/ 563217 h 2705652"/>
                <a:gd name="connsiteX2" fmla="*/ 388265 w 2788296"/>
                <a:gd name="connsiteY2" fmla="*/ 519044 h 2705652"/>
                <a:gd name="connsiteX3" fmla="*/ 421395 w 2788296"/>
                <a:gd name="connsiteY3" fmla="*/ 496957 h 2705652"/>
                <a:gd name="connsiteX4" fmla="*/ 465569 w 2788296"/>
                <a:gd name="connsiteY4" fmla="*/ 430696 h 2705652"/>
                <a:gd name="connsiteX5" fmla="*/ 498700 w 2788296"/>
                <a:gd name="connsiteY5" fmla="*/ 364435 h 2705652"/>
                <a:gd name="connsiteX6" fmla="*/ 598091 w 2788296"/>
                <a:gd name="connsiteY6" fmla="*/ 309217 h 2705652"/>
                <a:gd name="connsiteX7" fmla="*/ 631221 w 2788296"/>
                <a:gd name="connsiteY7" fmla="*/ 298174 h 2705652"/>
                <a:gd name="connsiteX8" fmla="*/ 697482 w 2788296"/>
                <a:gd name="connsiteY8" fmla="*/ 320261 h 2705652"/>
                <a:gd name="connsiteX9" fmla="*/ 741656 w 2788296"/>
                <a:gd name="connsiteY9" fmla="*/ 331304 h 2705652"/>
                <a:gd name="connsiteX10" fmla="*/ 807917 w 2788296"/>
                <a:gd name="connsiteY10" fmla="*/ 353391 h 2705652"/>
                <a:gd name="connsiteX11" fmla="*/ 841047 w 2788296"/>
                <a:gd name="connsiteY11" fmla="*/ 375478 h 2705652"/>
                <a:gd name="connsiteX12" fmla="*/ 929395 w 2788296"/>
                <a:gd name="connsiteY12" fmla="*/ 397565 h 2705652"/>
                <a:gd name="connsiteX13" fmla="*/ 1072961 w 2788296"/>
                <a:gd name="connsiteY13" fmla="*/ 386522 h 2705652"/>
                <a:gd name="connsiteX14" fmla="*/ 1139221 w 2788296"/>
                <a:gd name="connsiteY14" fmla="*/ 364435 h 2705652"/>
                <a:gd name="connsiteX15" fmla="*/ 1282787 w 2788296"/>
                <a:gd name="connsiteY15" fmla="*/ 342348 h 2705652"/>
                <a:gd name="connsiteX16" fmla="*/ 1315917 w 2788296"/>
                <a:gd name="connsiteY16" fmla="*/ 320261 h 2705652"/>
                <a:gd name="connsiteX17" fmla="*/ 1360091 w 2788296"/>
                <a:gd name="connsiteY17" fmla="*/ 309217 h 2705652"/>
                <a:gd name="connsiteX18" fmla="*/ 1382178 w 2788296"/>
                <a:gd name="connsiteY18" fmla="*/ 276087 h 2705652"/>
                <a:gd name="connsiteX19" fmla="*/ 1448439 w 2788296"/>
                <a:gd name="connsiteY19" fmla="*/ 254000 h 2705652"/>
                <a:gd name="connsiteX20" fmla="*/ 1592004 w 2788296"/>
                <a:gd name="connsiteY20" fmla="*/ 209826 h 2705652"/>
                <a:gd name="connsiteX21" fmla="*/ 1669308 w 2788296"/>
                <a:gd name="connsiteY21" fmla="*/ 187739 h 2705652"/>
                <a:gd name="connsiteX22" fmla="*/ 1702439 w 2788296"/>
                <a:gd name="connsiteY22" fmla="*/ 176696 h 2705652"/>
                <a:gd name="connsiteX23" fmla="*/ 1779743 w 2788296"/>
                <a:gd name="connsiteY23" fmla="*/ 165652 h 2705652"/>
                <a:gd name="connsiteX24" fmla="*/ 1846004 w 2788296"/>
                <a:gd name="connsiteY24" fmla="*/ 143565 h 2705652"/>
                <a:gd name="connsiteX25" fmla="*/ 1879134 w 2788296"/>
                <a:gd name="connsiteY25" fmla="*/ 132522 h 2705652"/>
                <a:gd name="connsiteX26" fmla="*/ 1945395 w 2788296"/>
                <a:gd name="connsiteY26" fmla="*/ 88348 h 2705652"/>
                <a:gd name="connsiteX27" fmla="*/ 2011656 w 2788296"/>
                <a:gd name="connsiteY27" fmla="*/ 66261 h 2705652"/>
                <a:gd name="connsiteX28" fmla="*/ 2044787 w 2788296"/>
                <a:gd name="connsiteY28" fmla="*/ 44174 h 2705652"/>
                <a:gd name="connsiteX29" fmla="*/ 2111047 w 2788296"/>
                <a:gd name="connsiteY29" fmla="*/ 22087 h 2705652"/>
                <a:gd name="connsiteX30" fmla="*/ 2144178 w 2788296"/>
                <a:gd name="connsiteY30" fmla="*/ 0 h 2705652"/>
                <a:gd name="connsiteX31" fmla="*/ 2409221 w 2788296"/>
                <a:gd name="connsiteY31" fmla="*/ 11044 h 2705652"/>
                <a:gd name="connsiteX32" fmla="*/ 2541743 w 2788296"/>
                <a:gd name="connsiteY32" fmla="*/ 33131 h 2705652"/>
                <a:gd name="connsiteX33" fmla="*/ 2574874 w 2788296"/>
                <a:gd name="connsiteY33" fmla="*/ 44174 h 2705652"/>
                <a:gd name="connsiteX34" fmla="*/ 2674265 w 2788296"/>
                <a:gd name="connsiteY34" fmla="*/ 66261 h 2705652"/>
                <a:gd name="connsiteX35" fmla="*/ 2707395 w 2788296"/>
                <a:gd name="connsiteY35" fmla="*/ 77304 h 2705652"/>
                <a:gd name="connsiteX36" fmla="*/ 2762613 w 2788296"/>
                <a:gd name="connsiteY36" fmla="*/ 132522 h 2705652"/>
                <a:gd name="connsiteX37" fmla="*/ 2784700 w 2788296"/>
                <a:gd name="connsiteY37" fmla="*/ 198783 h 2705652"/>
                <a:gd name="connsiteX38" fmla="*/ 2751569 w 2788296"/>
                <a:gd name="connsiteY38" fmla="*/ 419652 h 2705652"/>
                <a:gd name="connsiteX39" fmla="*/ 2685308 w 2788296"/>
                <a:gd name="connsiteY39" fmla="*/ 463826 h 2705652"/>
                <a:gd name="connsiteX40" fmla="*/ 2652178 w 2788296"/>
                <a:gd name="connsiteY40" fmla="*/ 485913 h 2705652"/>
                <a:gd name="connsiteX41" fmla="*/ 2619047 w 2788296"/>
                <a:gd name="connsiteY41" fmla="*/ 508000 h 2705652"/>
                <a:gd name="connsiteX42" fmla="*/ 2608004 w 2788296"/>
                <a:gd name="connsiteY42" fmla="*/ 541131 h 2705652"/>
                <a:gd name="connsiteX43" fmla="*/ 2585917 w 2788296"/>
                <a:gd name="connsiteY43" fmla="*/ 574261 h 2705652"/>
                <a:gd name="connsiteX44" fmla="*/ 2608004 w 2788296"/>
                <a:gd name="connsiteY44" fmla="*/ 728870 h 2705652"/>
                <a:gd name="connsiteX45" fmla="*/ 2630091 w 2788296"/>
                <a:gd name="connsiteY45" fmla="*/ 762000 h 2705652"/>
                <a:gd name="connsiteX46" fmla="*/ 2663221 w 2788296"/>
                <a:gd name="connsiteY46" fmla="*/ 784087 h 2705652"/>
                <a:gd name="connsiteX47" fmla="*/ 2674265 w 2788296"/>
                <a:gd name="connsiteY47" fmla="*/ 872435 h 2705652"/>
                <a:gd name="connsiteX48" fmla="*/ 2685308 w 2788296"/>
                <a:gd name="connsiteY48" fmla="*/ 927652 h 2705652"/>
                <a:gd name="connsiteX49" fmla="*/ 2652178 w 2788296"/>
                <a:gd name="connsiteY49" fmla="*/ 1104348 h 2705652"/>
                <a:gd name="connsiteX50" fmla="*/ 2585917 w 2788296"/>
                <a:gd name="connsiteY50" fmla="*/ 1137478 h 2705652"/>
                <a:gd name="connsiteX51" fmla="*/ 2519656 w 2788296"/>
                <a:gd name="connsiteY51" fmla="*/ 1181652 h 2705652"/>
                <a:gd name="connsiteX52" fmla="*/ 2486526 w 2788296"/>
                <a:gd name="connsiteY52" fmla="*/ 1203739 h 2705652"/>
                <a:gd name="connsiteX53" fmla="*/ 2409221 w 2788296"/>
                <a:gd name="connsiteY53" fmla="*/ 1225826 h 2705652"/>
                <a:gd name="connsiteX54" fmla="*/ 2342961 w 2788296"/>
                <a:gd name="connsiteY54" fmla="*/ 1247913 h 2705652"/>
                <a:gd name="connsiteX55" fmla="*/ 2309830 w 2788296"/>
                <a:gd name="connsiteY55" fmla="*/ 1258957 h 2705652"/>
                <a:gd name="connsiteX56" fmla="*/ 2243569 w 2788296"/>
                <a:gd name="connsiteY56" fmla="*/ 1270000 h 2705652"/>
                <a:gd name="connsiteX57" fmla="*/ 2177308 w 2788296"/>
                <a:gd name="connsiteY57" fmla="*/ 1303131 h 2705652"/>
                <a:gd name="connsiteX58" fmla="*/ 2144178 w 2788296"/>
                <a:gd name="connsiteY58" fmla="*/ 1314174 h 2705652"/>
                <a:gd name="connsiteX59" fmla="*/ 2033743 w 2788296"/>
                <a:gd name="connsiteY59" fmla="*/ 1281044 h 2705652"/>
                <a:gd name="connsiteX60" fmla="*/ 1967482 w 2788296"/>
                <a:gd name="connsiteY60" fmla="*/ 1258957 h 2705652"/>
                <a:gd name="connsiteX61" fmla="*/ 1934352 w 2788296"/>
                <a:gd name="connsiteY61" fmla="*/ 1247913 h 2705652"/>
                <a:gd name="connsiteX62" fmla="*/ 1879134 w 2788296"/>
                <a:gd name="connsiteY62" fmla="*/ 1258957 h 2705652"/>
                <a:gd name="connsiteX63" fmla="*/ 1846004 w 2788296"/>
                <a:gd name="connsiteY63" fmla="*/ 1270000 h 2705652"/>
                <a:gd name="connsiteX64" fmla="*/ 1779743 w 2788296"/>
                <a:gd name="connsiteY64" fmla="*/ 1258957 h 2705652"/>
                <a:gd name="connsiteX65" fmla="*/ 1746613 w 2788296"/>
                <a:gd name="connsiteY65" fmla="*/ 1236870 h 2705652"/>
                <a:gd name="connsiteX66" fmla="*/ 1680352 w 2788296"/>
                <a:gd name="connsiteY66" fmla="*/ 1214783 h 2705652"/>
                <a:gd name="connsiteX67" fmla="*/ 1536787 w 2788296"/>
                <a:gd name="connsiteY67" fmla="*/ 1225826 h 2705652"/>
                <a:gd name="connsiteX68" fmla="*/ 1503656 w 2788296"/>
                <a:gd name="connsiteY68" fmla="*/ 1247913 h 2705652"/>
                <a:gd name="connsiteX69" fmla="*/ 1514700 w 2788296"/>
                <a:gd name="connsiteY69" fmla="*/ 1292087 h 2705652"/>
                <a:gd name="connsiteX70" fmla="*/ 1547830 w 2788296"/>
                <a:gd name="connsiteY70" fmla="*/ 1358348 h 2705652"/>
                <a:gd name="connsiteX71" fmla="*/ 1569917 w 2788296"/>
                <a:gd name="connsiteY71" fmla="*/ 1424609 h 2705652"/>
                <a:gd name="connsiteX72" fmla="*/ 1614091 w 2788296"/>
                <a:gd name="connsiteY72" fmla="*/ 1490870 h 2705652"/>
                <a:gd name="connsiteX73" fmla="*/ 1647221 w 2788296"/>
                <a:gd name="connsiteY73" fmla="*/ 1524000 h 2705652"/>
                <a:gd name="connsiteX74" fmla="*/ 1669308 w 2788296"/>
                <a:gd name="connsiteY74" fmla="*/ 1568174 h 2705652"/>
                <a:gd name="connsiteX75" fmla="*/ 1702439 w 2788296"/>
                <a:gd name="connsiteY75" fmla="*/ 1612348 h 2705652"/>
                <a:gd name="connsiteX76" fmla="*/ 1735569 w 2788296"/>
                <a:gd name="connsiteY76" fmla="*/ 1678609 h 2705652"/>
                <a:gd name="connsiteX77" fmla="*/ 1746613 w 2788296"/>
                <a:gd name="connsiteY77" fmla="*/ 1711739 h 2705652"/>
                <a:gd name="connsiteX78" fmla="*/ 1768700 w 2788296"/>
                <a:gd name="connsiteY78" fmla="*/ 1766957 h 2705652"/>
                <a:gd name="connsiteX79" fmla="*/ 1779743 w 2788296"/>
                <a:gd name="connsiteY79" fmla="*/ 2164522 h 2705652"/>
                <a:gd name="connsiteX80" fmla="*/ 1801830 w 2788296"/>
                <a:gd name="connsiteY80" fmla="*/ 2396435 h 2705652"/>
                <a:gd name="connsiteX81" fmla="*/ 1790787 w 2788296"/>
                <a:gd name="connsiteY81" fmla="*/ 2528957 h 2705652"/>
                <a:gd name="connsiteX82" fmla="*/ 1757656 w 2788296"/>
                <a:gd name="connsiteY82" fmla="*/ 2562087 h 2705652"/>
                <a:gd name="connsiteX83" fmla="*/ 1713482 w 2788296"/>
                <a:gd name="connsiteY83" fmla="*/ 2628348 h 2705652"/>
                <a:gd name="connsiteX84" fmla="*/ 1691395 w 2788296"/>
                <a:gd name="connsiteY84" fmla="*/ 2661478 h 2705652"/>
                <a:gd name="connsiteX85" fmla="*/ 1669308 w 2788296"/>
                <a:gd name="connsiteY85" fmla="*/ 2694609 h 2705652"/>
                <a:gd name="connsiteX86" fmla="*/ 1636178 w 2788296"/>
                <a:gd name="connsiteY86" fmla="*/ 2705652 h 2705652"/>
                <a:gd name="connsiteX87" fmla="*/ 1470526 w 2788296"/>
                <a:gd name="connsiteY87" fmla="*/ 2694609 h 2705652"/>
                <a:gd name="connsiteX88" fmla="*/ 1404265 w 2788296"/>
                <a:gd name="connsiteY88" fmla="*/ 2672522 h 2705652"/>
                <a:gd name="connsiteX89" fmla="*/ 1360091 w 2788296"/>
                <a:gd name="connsiteY89" fmla="*/ 2661478 h 2705652"/>
                <a:gd name="connsiteX90" fmla="*/ 1260700 w 2788296"/>
                <a:gd name="connsiteY90" fmla="*/ 2639391 h 2705652"/>
                <a:gd name="connsiteX91" fmla="*/ 1227569 w 2788296"/>
                <a:gd name="connsiteY91" fmla="*/ 2628348 h 2705652"/>
                <a:gd name="connsiteX92" fmla="*/ 1205482 w 2788296"/>
                <a:gd name="connsiteY92" fmla="*/ 2595217 h 2705652"/>
                <a:gd name="connsiteX93" fmla="*/ 1117134 w 2788296"/>
                <a:gd name="connsiteY93" fmla="*/ 2584174 h 2705652"/>
                <a:gd name="connsiteX94" fmla="*/ 1084004 w 2788296"/>
                <a:gd name="connsiteY94" fmla="*/ 2573131 h 2705652"/>
                <a:gd name="connsiteX95" fmla="*/ 1039830 w 2788296"/>
                <a:gd name="connsiteY95" fmla="*/ 2562087 h 2705652"/>
                <a:gd name="connsiteX96" fmla="*/ 973569 w 2788296"/>
                <a:gd name="connsiteY96" fmla="*/ 2540000 h 2705652"/>
                <a:gd name="connsiteX97" fmla="*/ 940439 w 2788296"/>
                <a:gd name="connsiteY97" fmla="*/ 2528957 h 2705652"/>
                <a:gd name="connsiteX98" fmla="*/ 918352 w 2788296"/>
                <a:gd name="connsiteY98" fmla="*/ 2484783 h 2705652"/>
                <a:gd name="connsiteX99" fmla="*/ 896265 w 2788296"/>
                <a:gd name="connsiteY99" fmla="*/ 2451652 h 2705652"/>
                <a:gd name="connsiteX100" fmla="*/ 852091 w 2788296"/>
                <a:gd name="connsiteY100" fmla="*/ 2352261 h 2705652"/>
                <a:gd name="connsiteX101" fmla="*/ 841047 w 2788296"/>
                <a:gd name="connsiteY101" fmla="*/ 2308087 h 2705652"/>
                <a:gd name="connsiteX102" fmla="*/ 830004 w 2788296"/>
                <a:gd name="connsiteY102" fmla="*/ 2252870 h 2705652"/>
                <a:gd name="connsiteX103" fmla="*/ 807917 w 2788296"/>
                <a:gd name="connsiteY103" fmla="*/ 2219739 h 2705652"/>
                <a:gd name="connsiteX104" fmla="*/ 796874 w 2788296"/>
                <a:gd name="connsiteY104" fmla="*/ 2186609 h 2705652"/>
                <a:gd name="connsiteX105" fmla="*/ 730613 w 2788296"/>
                <a:gd name="connsiteY105" fmla="*/ 2164522 h 2705652"/>
                <a:gd name="connsiteX106" fmla="*/ 344091 w 2788296"/>
                <a:gd name="connsiteY106" fmla="*/ 2175565 h 2705652"/>
                <a:gd name="connsiteX107" fmla="*/ 277830 w 2788296"/>
                <a:gd name="connsiteY107" fmla="*/ 2164522 h 2705652"/>
                <a:gd name="connsiteX108" fmla="*/ 255743 w 2788296"/>
                <a:gd name="connsiteY108" fmla="*/ 2098261 h 2705652"/>
                <a:gd name="connsiteX109" fmla="*/ 244700 w 2788296"/>
                <a:gd name="connsiteY109" fmla="*/ 2009913 h 2705652"/>
                <a:gd name="connsiteX110" fmla="*/ 233656 w 2788296"/>
                <a:gd name="connsiteY110" fmla="*/ 1943652 h 2705652"/>
                <a:gd name="connsiteX111" fmla="*/ 200526 w 2788296"/>
                <a:gd name="connsiteY111" fmla="*/ 1921565 h 2705652"/>
                <a:gd name="connsiteX112" fmla="*/ 178439 w 2788296"/>
                <a:gd name="connsiteY112" fmla="*/ 1888435 h 2705652"/>
                <a:gd name="connsiteX113" fmla="*/ 145308 w 2788296"/>
                <a:gd name="connsiteY113" fmla="*/ 1877391 h 2705652"/>
                <a:gd name="connsiteX114" fmla="*/ 134265 w 2788296"/>
                <a:gd name="connsiteY114" fmla="*/ 1844261 h 2705652"/>
                <a:gd name="connsiteX115" fmla="*/ 101134 w 2788296"/>
                <a:gd name="connsiteY115" fmla="*/ 1778000 h 2705652"/>
                <a:gd name="connsiteX116" fmla="*/ 56961 w 2788296"/>
                <a:gd name="connsiteY116" fmla="*/ 1612348 h 2705652"/>
                <a:gd name="connsiteX117" fmla="*/ 23830 w 2788296"/>
                <a:gd name="connsiteY117" fmla="*/ 1590261 h 2705652"/>
                <a:gd name="connsiteX118" fmla="*/ 12787 w 2788296"/>
                <a:gd name="connsiteY118" fmla="*/ 1557131 h 2705652"/>
                <a:gd name="connsiteX119" fmla="*/ 12787 w 2788296"/>
                <a:gd name="connsiteY119" fmla="*/ 1270000 h 2705652"/>
                <a:gd name="connsiteX120" fmla="*/ 12787 w 2788296"/>
                <a:gd name="connsiteY120" fmla="*/ 1049131 h 2705652"/>
                <a:gd name="connsiteX121" fmla="*/ 112178 w 2788296"/>
                <a:gd name="connsiteY121" fmla="*/ 971826 h 2705652"/>
                <a:gd name="connsiteX122" fmla="*/ 145308 w 2788296"/>
                <a:gd name="connsiteY122" fmla="*/ 982870 h 2705652"/>
                <a:gd name="connsiteX123" fmla="*/ 178439 w 2788296"/>
                <a:gd name="connsiteY123" fmla="*/ 1004957 h 2705652"/>
                <a:gd name="connsiteX124" fmla="*/ 222613 w 2788296"/>
                <a:gd name="connsiteY124" fmla="*/ 1027044 h 2705652"/>
                <a:gd name="connsiteX125" fmla="*/ 310961 w 2788296"/>
                <a:gd name="connsiteY125" fmla="*/ 1004957 h 2705652"/>
                <a:gd name="connsiteX126" fmla="*/ 377221 w 2788296"/>
                <a:gd name="connsiteY126" fmla="*/ 960783 h 2705652"/>
                <a:gd name="connsiteX127" fmla="*/ 399308 w 2788296"/>
                <a:gd name="connsiteY127" fmla="*/ 927652 h 2705652"/>
                <a:gd name="connsiteX128" fmla="*/ 421395 w 2788296"/>
                <a:gd name="connsiteY128" fmla="*/ 861391 h 2705652"/>
                <a:gd name="connsiteX129" fmla="*/ 410352 w 2788296"/>
                <a:gd name="connsiteY129" fmla="*/ 651565 h 2705652"/>
                <a:gd name="connsiteX130" fmla="*/ 366178 w 2788296"/>
                <a:gd name="connsiteY130" fmla="*/ 574261 h 2705652"/>
                <a:gd name="connsiteX131" fmla="*/ 355134 w 2788296"/>
                <a:gd name="connsiteY131" fmla="*/ 541131 h 2705652"/>
                <a:gd name="connsiteX132" fmla="*/ 344091 w 2788296"/>
                <a:gd name="connsiteY132" fmla="*/ 519044 h 2705652"/>
                <a:gd name="connsiteX133" fmla="*/ 432439 w 2788296"/>
                <a:gd name="connsiteY133" fmla="*/ 485913 h 2705652"/>
                <a:gd name="connsiteX134" fmla="*/ 432439 w 2788296"/>
                <a:gd name="connsiteY134" fmla="*/ 485913 h 270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2788296" h="2705652">
                  <a:moveTo>
                    <a:pt x="299917" y="563217"/>
                  </a:moveTo>
                  <a:lnTo>
                    <a:pt x="299917" y="563217"/>
                  </a:lnTo>
                  <a:cubicBezTo>
                    <a:pt x="329366" y="548493"/>
                    <a:pt x="359360" y="534810"/>
                    <a:pt x="388265" y="519044"/>
                  </a:cubicBezTo>
                  <a:cubicBezTo>
                    <a:pt x="399917" y="512688"/>
                    <a:pt x="412655" y="506946"/>
                    <a:pt x="421395" y="496957"/>
                  </a:cubicBezTo>
                  <a:cubicBezTo>
                    <a:pt x="438875" y="476980"/>
                    <a:pt x="457174" y="455879"/>
                    <a:pt x="465569" y="430696"/>
                  </a:cubicBezTo>
                  <a:cubicBezTo>
                    <a:pt x="476638" y="397490"/>
                    <a:pt x="474913" y="392980"/>
                    <a:pt x="498700" y="364435"/>
                  </a:cubicBezTo>
                  <a:cubicBezTo>
                    <a:pt x="536849" y="318656"/>
                    <a:pt x="534072" y="330556"/>
                    <a:pt x="598091" y="309217"/>
                  </a:cubicBezTo>
                  <a:lnTo>
                    <a:pt x="631221" y="298174"/>
                  </a:lnTo>
                  <a:cubicBezTo>
                    <a:pt x="653308" y="305536"/>
                    <a:pt x="674895" y="314615"/>
                    <a:pt x="697482" y="320261"/>
                  </a:cubicBezTo>
                  <a:cubicBezTo>
                    <a:pt x="712207" y="323942"/>
                    <a:pt x="727118" y="326943"/>
                    <a:pt x="741656" y="331304"/>
                  </a:cubicBezTo>
                  <a:cubicBezTo>
                    <a:pt x="763956" y="337994"/>
                    <a:pt x="807917" y="353391"/>
                    <a:pt x="807917" y="353391"/>
                  </a:cubicBezTo>
                  <a:cubicBezTo>
                    <a:pt x="818960" y="360753"/>
                    <a:pt x="828574" y="370942"/>
                    <a:pt x="841047" y="375478"/>
                  </a:cubicBezTo>
                  <a:cubicBezTo>
                    <a:pt x="869575" y="385852"/>
                    <a:pt x="929395" y="397565"/>
                    <a:pt x="929395" y="397565"/>
                  </a:cubicBezTo>
                  <a:cubicBezTo>
                    <a:pt x="977250" y="393884"/>
                    <a:pt x="1025552" y="394008"/>
                    <a:pt x="1072961" y="386522"/>
                  </a:cubicBezTo>
                  <a:cubicBezTo>
                    <a:pt x="1095958" y="382891"/>
                    <a:pt x="1116210" y="367975"/>
                    <a:pt x="1139221" y="364435"/>
                  </a:cubicBezTo>
                  <a:lnTo>
                    <a:pt x="1282787" y="342348"/>
                  </a:lnTo>
                  <a:cubicBezTo>
                    <a:pt x="1293830" y="334986"/>
                    <a:pt x="1303718" y="325489"/>
                    <a:pt x="1315917" y="320261"/>
                  </a:cubicBezTo>
                  <a:cubicBezTo>
                    <a:pt x="1329868" y="314282"/>
                    <a:pt x="1347462" y="317636"/>
                    <a:pt x="1360091" y="309217"/>
                  </a:cubicBezTo>
                  <a:cubicBezTo>
                    <a:pt x="1371134" y="301855"/>
                    <a:pt x="1370923" y="283121"/>
                    <a:pt x="1382178" y="276087"/>
                  </a:cubicBezTo>
                  <a:cubicBezTo>
                    <a:pt x="1401921" y="263748"/>
                    <a:pt x="1429068" y="266915"/>
                    <a:pt x="1448439" y="254000"/>
                  </a:cubicBezTo>
                  <a:cubicBezTo>
                    <a:pt x="1530260" y="199452"/>
                    <a:pt x="1419181" y="267432"/>
                    <a:pt x="1592004" y="209826"/>
                  </a:cubicBezTo>
                  <a:cubicBezTo>
                    <a:pt x="1671432" y="183351"/>
                    <a:pt x="1572249" y="215470"/>
                    <a:pt x="1669308" y="187739"/>
                  </a:cubicBezTo>
                  <a:cubicBezTo>
                    <a:pt x="1680501" y="184541"/>
                    <a:pt x="1691024" y="178979"/>
                    <a:pt x="1702439" y="176696"/>
                  </a:cubicBezTo>
                  <a:cubicBezTo>
                    <a:pt x="1727963" y="171591"/>
                    <a:pt x="1753975" y="169333"/>
                    <a:pt x="1779743" y="165652"/>
                  </a:cubicBezTo>
                  <a:lnTo>
                    <a:pt x="1846004" y="143565"/>
                  </a:lnTo>
                  <a:lnTo>
                    <a:pt x="1879134" y="132522"/>
                  </a:lnTo>
                  <a:cubicBezTo>
                    <a:pt x="1901221" y="117797"/>
                    <a:pt x="1920212" y="96742"/>
                    <a:pt x="1945395" y="88348"/>
                  </a:cubicBezTo>
                  <a:lnTo>
                    <a:pt x="2011656" y="66261"/>
                  </a:lnTo>
                  <a:cubicBezTo>
                    <a:pt x="2022700" y="58899"/>
                    <a:pt x="2032658" y="49565"/>
                    <a:pt x="2044787" y="44174"/>
                  </a:cubicBezTo>
                  <a:cubicBezTo>
                    <a:pt x="2066062" y="34718"/>
                    <a:pt x="2091676" y="35001"/>
                    <a:pt x="2111047" y="22087"/>
                  </a:cubicBezTo>
                  <a:lnTo>
                    <a:pt x="2144178" y="0"/>
                  </a:lnTo>
                  <a:cubicBezTo>
                    <a:pt x="2232526" y="3681"/>
                    <a:pt x="2320980" y="5351"/>
                    <a:pt x="2409221" y="11044"/>
                  </a:cubicBezTo>
                  <a:cubicBezTo>
                    <a:pt x="2434436" y="12671"/>
                    <a:pt x="2511963" y="25686"/>
                    <a:pt x="2541743" y="33131"/>
                  </a:cubicBezTo>
                  <a:cubicBezTo>
                    <a:pt x="2553036" y="35954"/>
                    <a:pt x="2563681" y="40976"/>
                    <a:pt x="2574874" y="44174"/>
                  </a:cubicBezTo>
                  <a:cubicBezTo>
                    <a:pt x="2654232" y="66847"/>
                    <a:pt x="2583171" y="43487"/>
                    <a:pt x="2674265" y="66261"/>
                  </a:cubicBezTo>
                  <a:cubicBezTo>
                    <a:pt x="2685558" y="69084"/>
                    <a:pt x="2696352" y="73623"/>
                    <a:pt x="2707395" y="77304"/>
                  </a:cubicBezTo>
                  <a:cubicBezTo>
                    <a:pt x="2737620" y="97454"/>
                    <a:pt x="2747113" y="97647"/>
                    <a:pt x="2762613" y="132522"/>
                  </a:cubicBezTo>
                  <a:cubicBezTo>
                    <a:pt x="2772069" y="153797"/>
                    <a:pt x="2784700" y="198783"/>
                    <a:pt x="2784700" y="198783"/>
                  </a:cubicBezTo>
                  <a:cubicBezTo>
                    <a:pt x="2783286" y="222818"/>
                    <a:pt x="2806225" y="371828"/>
                    <a:pt x="2751569" y="419652"/>
                  </a:cubicBezTo>
                  <a:cubicBezTo>
                    <a:pt x="2731592" y="437132"/>
                    <a:pt x="2707395" y="449101"/>
                    <a:pt x="2685308" y="463826"/>
                  </a:cubicBezTo>
                  <a:lnTo>
                    <a:pt x="2652178" y="485913"/>
                  </a:lnTo>
                  <a:lnTo>
                    <a:pt x="2619047" y="508000"/>
                  </a:lnTo>
                  <a:cubicBezTo>
                    <a:pt x="2615366" y="519044"/>
                    <a:pt x="2613210" y="530719"/>
                    <a:pt x="2608004" y="541131"/>
                  </a:cubicBezTo>
                  <a:cubicBezTo>
                    <a:pt x="2602068" y="553002"/>
                    <a:pt x="2586863" y="561022"/>
                    <a:pt x="2585917" y="574261"/>
                  </a:cubicBezTo>
                  <a:cubicBezTo>
                    <a:pt x="2584331" y="596472"/>
                    <a:pt x="2588022" y="688905"/>
                    <a:pt x="2608004" y="728870"/>
                  </a:cubicBezTo>
                  <a:cubicBezTo>
                    <a:pt x="2613940" y="740741"/>
                    <a:pt x="2620706" y="752615"/>
                    <a:pt x="2630091" y="762000"/>
                  </a:cubicBezTo>
                  <a:cubicBezTo>
                    <a:pt x="2639476" y="771385"/>
                    <a:pt x="2652178" y="776725"/>
                    <a:pt x="2663221" y="784087"/>
                  </a:cubicBezTo>
                  <a:cubicBezTo>
                    <a:pt x="2666902" y="813536"/>
                    <a:pt x="2669752" y="843102"/>
                    <a:pt x="2674265" y="872435"/>
                  </a:cubicBezTo>
                  <a:cubicBezTo>
                    <a:pt x="2677119" y="890987"/>
                    <a:pt x="2685308" y="908882"/>
                    <a:pt x="2685308" y="927652"/>
                  </a:cubicBezTo>
                  <a:cubicBezTo>
                    <a:pt x="2685308" y="984314"/>
                    <a:pt x="2697553" y="1058973"/>
                    <a:pt x="2652178" y="1104348"/>
                  </a:cubicBezTo>
                  <a:cubicBezTo>
                    <a:pt x="2630770" y="1125756"/>
                    <a:pt x="2612863" y="1128496"/>
                    <a:pt x="2585917" y="1137478"/>
                  </a:cubicBezTo>
                  <a:lnTo>
                    <a:pt x="2519656" y="1181652"/>
                  </a:lnTo>
                  <a:cubicBezTo>
                    <a:pt x="2508613" y="1189014"/>
                    <a:pt x="2499117" y="1199542"/>
                    <a:pt x="2486526" y="1203739"/>
                  </a:cubicBezTo>
                  <a:cubicBezTo>
                    <a:pt x="2375193" y="1240851"/>
                    <a:pt x="2547876" y="1184230"/>
                    <a:pt x="2409221" y="1225826"/>
                  </a:cubicBezTo>
                  <a:cubicBezTo>
                    <a:pt x="2386921" y="1232516"/>
                    <a:pt x="2365048" y="1240551"/>
                    <a:pt x="2342961" y="1247913"/>
                  </a:cubicBezTo>
                  <a:cubicBezTo>
                    <a:pt x="2331917" y="1251594"/>
                    <a:pt x="2321313" y="1257043"/>
                    <a:pt x="2309830" y="1258957"/>
                  </a:cubicBezTo>
                  <a:lnTo>
                    <a:pt x="2243569" y="1270000"/>
                  </a:lnTo>
                  <a:cubicBezTo>
                    <a:pt x="2160290" y="1297761"/>
                    <a:pt x="2262948" y="1260312"/>
                    <a:pt x="2177308" y="1303131"/>
                  </a:cubicBezTo>
                  <a:cubicBezTo>
                    <a:pt x="2166896" y="1308337"/>
                    <a:pt x="2155221" y="1310493"/>
                    <a:pt x="2144178" y="1314174"/>
                  </a:cubicBezTo>
                  <a:cubicBezTo>
                    <a:pt x="1974566" y="1289945"/>
                    <a:pt x="2128901" y="1323336"/>
                    <a:pt x="2033743" y="1281044"/>
                  </a:cubicBezTo>
                  <a:cubicBezTo>
                    <a:pt x="2012468" y="1271588"/>
                    <a:pt x="1989569" y="1266319"/>
                    <a:pt x="1967482" y="1258957"/>
                  </a:cubicBezTo>
                  <a:lnTo>
                    <a:pt x="1934352" y="1247913"/>
                  </a:lnTo>
                  <a:cubicBezTo>
                    <a:pt x="1915946" y="1251594"/>
                    <a:pt x="1897344" y="1254404"/>
                    <a:pt x="1879134" y="1258957"/>
                  </a:cubicBezTo>
                  <a:cubicBezTo>
                    <a:pt x="1867841" y="1261780"/>
                    <a:pt x="1857645" y="1270000"/>
                    <a:pt x="1846004" y="1270000"/>
                  </a:cubicBezTo>
                  <a:cubicBezTo>
                    <a:pt x="1823612" y="1270000"/>
                    <a:pt x="1801830" y="1262638"/>
                    <a:pt x="1779743" y="1258957"/>
                  </a:cubicBezTo>
                  <a:cubicBezTo>
                    <a:pt x="1768700" y="1251595"/>
                    <a:pt x="1758742" y="1242260"/>
                    <a:pt x="1746613" y="1236870"/>
                  </a:cubicBezTo>
                  <a:cubicBezTo>
                    <a:pt x="1725338" y="1227414"/>
                    <a:pt x="1680352" y="1214783"/>
                    <a:pt x="1680352" y="1214783"/>
                  </a:cubicBezTo>
                  <a:cubicBezTo>
                    <a:pt x="1632497" y="1218464"/>
                    <a:pt x="1583961" y="1216981"/>
                    <a:pt x="1536787" y="1225826"/>
                  </a:cubicBezTo>
                  <a:cubicBezTo>
                    <a:pt x="1523742" y="1228272"/>
                    <a:pt x="1507853" y="1235321"/>
                    <a:pt x="1503656" y="1247913"/>
                  </a:cubicBezTo>
                  <a:cubicBezTo>
                    <a:pt x="1498856" y="1262312"/>
                    <a:pt x="1510530" y="1277493"/>
                    <a:pt x="1514700" y="1292087"/>
                  </a:cubicBezTo>
                  <a:cubicBezTo>
                    <a:pt x="1538866" y="1376667"/>
                    <a:pt x="1509109" y="1271225"/>
                    <a:pt x="1547830" y="1358348"/>
                  </a:cubicBezTo>
                  <a:cubicBezTo>
                    <a:pt x="1557286" y="1379623"/>
                    <a:pt x="1557003" y="1405237"/>
                    <a:pt x="1569917" y="1424609"/>
                  </a:cubicBezTo>
                  <a:cubicBezTo>
                    <a:pt x="1584642" y="1446696"/>
                    <a:pt x="1595321" y="1472100"/>
                    <a:pt x="1614091" y="1490870"/>
                  </a:cubicBezTo>
                  <a:cubicBezTo>
                    <a:pt x="1625134" y="1501913"/>
                    <a:pt x="1638143" y="1511291"/>
                    <a:pt x="1647221" y="1524000"/>
                  </a:cubicBezTo>
                  <a:cubicBezTo>
                    <a:pt x="1656790" y="1537396"/>
                    <a:pt x="1660583" y="1554214"/>
                    <a:pt x="1669308" y="1568174"/>
                  </a:cubicBezTo>
                  <a:cubicBezTo>
                    <a:pt x="1679063" y="1583782"/>
                    <a:pt x="1691395" y="1597623"/>
                    <a:pt x="1702439" y="1612348"/>
                  </a:cubicBezTo>
                  <a:cubicBezTo>
                    <a:pt x="1730193" y="1695613"/>
                    <a:pt x="1692756" y="1592985"/>
                    <a:pt x="1735569" y="1678609"/>
                  </a:cubicBezTo>
                  <a:cubicBezTo>
                    <a:pt x="1740775" y="1689021"/>
                    <a:pt x="1742526" y="1700839"/>
                    <a:pt x="1746613" y="1711739"/>
                  </a:cubicBezTo>
                  <a:cubicBezTo>
                    <a:pt x="1753574" y="1730301"/>
                    <a:pt x="1761338" y="1748551"/>
                    <a:pt x="1768700" y="1766957"/>
                  </a:cubicBezTo>
                  <a:cubicBezTo>
                    <a:pt x="1772381" y="1899479"/>
                    <a:pt x="1774336" y="2032060"/>
                    <a:pt x="1779743" y="2164522"/>
                  </a:cubicBezTo>
                  <a:cubicBezTo>
                    <a:pt x="1783779" y="2263398"/>
                    <a:pt x="1790575" y="2306392"/>
                    <a:pt x="1801830" y="2396435"/>
                  </a:cubicBezTo>
                  <a:cubicBezTo>
                    <a:pt x="1798149" y="2440609"/>
                    <a:pt x="1802208" y="2486127"/>
                    <a:pt x="1790787" y="2528957"/>
                  </a:cubicBezTo>
                  <a:cubicBezTo>
                    <a:pt x="1786763" y="2544048"/>
                    <a:pt x="1767245" y="2549759"/>
                    <a:pt x="1757656" y="2562087"/>
                  </a:cubicBezTo>
                  <a:cubicBezTo>
                    <a:pt x="1741359" y="2583040"/>
                    <a:pt x="1728207" y="2606261"/>
                    <a:pt x="1713482" y="2628348"/>
                  </a:cubicBezTo>
                  <a:lnTo>
                    <a:pt x="1691395" y="2661478"/>
                  </a:lnTo>
                  <a:cubicBezTo>
                    <a:pt x="1684033" y="2672522"/>
                    <a:pt x="1681900" y="2690412"/>
                    <a:pt x="1669308" y="2694609"/>
                  </a:cubicBezTo>
                  <a:lnTo>
                    <a:pt x="1636178" y="2705652"/>
                  </a:lnTo>
                  <a:cubicBezTo>
                    <a:pt x="1580961" y="2701971"/>
                    <a:pt x="1525310" y="2702435"/>
                    <a:pt x="1470526" y="2694609"/>
                  </a:cubicBezTo>
                  <a:cubicBezTo>
                    <a:pt x="1447478" y="2691317"/>
                    <a:pt x="1426852" y="2678169"/>
                    <a:pt x="1404265" y="2672522"/>
                  </a:cubicBezTo>
                  <a:cubicBezTo>
                    <a:pt x="1389540" y="2668841"/>
                    <a:pt x="1374907" y="2664771"/>
                    <a:pt x="1360091" y="2661478"/>
                  </a:cubicBezTo>
                  <a:cubicBezTo>
                    <a:pt x="1308827" y="2650086"/>
                    <a:pt x="1307852" y="2652863"/>
                    <a:pt x="1260700" y="2639391"/>
                  </a:cubicBezTo>
                  <a:cubicBezTo>
                    <a:pt x="1249507" y="2636193"/>
                    <a:pt x="1238613" y="2632029"/>
                    <a:pt x="1227569" y="2628348"/>
                  </a:cubicBezTo>
                  <a:cubicBezTo>
                    <a:pt x="1220207" y="2617304"/>
                    <a:pt x="1217805" y="2600146"/>
                    <a:pt x="1205482" y="2595217"/>
                  </a:cubicBezTo>
                  <a:cubicBezTo>
                    <a:pt x="1177926" y="2584195"/>
                    <a:pt x="1146334" y="2589483"/>
                    <a:pt x="1117134" y="2584174"/>
                  </a:cubicBezTo>
                  <a:cubicBezTo>
                    <a:pt x="1105681" y="2582092"/>
                    <a:pt x="1095197" y="2576329"/>
                    <a:pt x="1084004" y="2573131"/>
                  </a:cubicBezTo>
                  <a:cubicBezTo>
                    <a:pt x="1069410" y="2568961"/>
                    <a:pt x="1054368" y="2566448"/>
                    <a:pt x="1039830" y="2562087"/>
                  </a:cubicBezTo>
                  <a:cubicBezTo>
                    <a:pt x="1017530" y="2555397"/>
                    <a:pt x="995656" y="2547362"/>
                    <a:pt x="973569" y="2540000"/>
                  </a:cubicBezTo>
                  <a:lnTo>
                    <a:pt x="940439" y="2528957"/>
                  </a:lnTo>
                  <a:cubicBezTo>
                    <a:pt x="933077" y="2514232"/>
                    <a:pt x="926520" y="2499077"/>
                    <a:pt x="918352" y="2484783"/>
                  </a:cubicBezTo>
                  <a:cubicBezTo>
                    <a:pt x="911767" y="2473259"/>
                    <a:pt x="901656" y="2463781"/>
                    <a:pt x="896265" y="2451652"/>
                  </a:cubicBezTo>
                  <a:cubicBezTo>
                    <a:pt x="843698" y="2333376"/>
                    <a:pt x="902076" y="2427237"/>
                    <a:pt x="852091" y="2352261"/>
                  </a:cubicBezTo>
                  <a:cubicBezTo>
                    <a:pt x="848410" y="2337536"/>
                    <a:pt x="844340" y="2322903"/>
                    <a:pt x="841047" y="2308087"/>
                  </a:cubicBezTo>
                  <a:cubicBezTo>
                    <a:pt x="836975" y="2289764"/>
                    <a:pt x="836595" y="2270445"/>
                    <a:pt x="830004" y="2252870"/>
                  </a:cubicBezTo>
                  <a:cubicBezTo>
                    <a:pt x="825344" y="2240442"/>
                    <a:pt x="815279" y="2230783"/>
                    <a:pt x="807917" y="2219739"/>
                  </a:cubicBezTo>
                  <a:cubicBezTo>
                    <a:pt x="804236" y="2208696"/>
                    <a:pt x="806346" y="2193375"/>
                    <a:pt x="796874" y="2186609"/>
                  </a:cubicBezTo>
                  <a:cubicBezTo>
                    <a:pt x="777929" y="2173077"/>
                    <a:pt x="730613" y="2164522"/>
                    <a:pt x="730613" y="2164522"/>
                  </a:cubicBezTo>
                  <a:cubicBezTo>
                    <a:pt x="601772" y="2168203"/>
                    <a:pt x="472984" y="2175565"/>
                    <a:pt x="344091" y="2175565"/>
                  </a:cubicBezTo>
                  <a:cubicBezTo>
                    <a:pt x="321699" y="2175565"/>
                    <a:pt x="294681" y="2179267"/>
                    <a:pt x="277830" y="2164522"/>
                  </a:cubicBezTo>
                  <a:cubicBezTo>
                    <a:pt x="260309" y="2149191"/>
                    <a:pt x="255743" y="2098261"/>
                    <a:pt x="255743" y="2098261"/>
                  </a:cubicBezTo>
                  <a:cubicBezTo>
                    <a:pt x="252062" y="2068812"/>
                    <a:pt x="248897" y="2039293"/>
                    <a:pt x="244700" y="2009913"/>
                  </a:cubicBezTo>
                  <a:cubicBezTo>
                    <a:pt x="241533" y="1987746"/>
                    <a:pt x="243670" y="1963680"/>
                    <a:pt x="233656" y="1943652"/>
                  </a:cubicBezTo>
                  <a:cubicBezTo>
                    <a:pt x="227720" y="1931781"/>
                    <a:pt x="211569" y="1928927"/>
                    <a:pt x="200526" y="1921565"/>
                  </a:cubicBezTo>
                  <a:cubicBezTo>
                    <a:pt x="193164" y="1910522"/>
                    <a:pt x="188803" y="1896726"/>
                    <a:pt x="178439" y="1888435"/>
                  </a:cubicBezTo>
                  <a:cubicBezTo>
                    <a:pt x="169349" y="1881163"/>
                    <a:pt x="153539" y="1885622"/>
                    <a:pt x="145308" y="1877391"/>
                  </a:cubicBezTo>
                  <a:cubicBezTo>
                    <a:pt x="137077" y="1869160"/>
                    <a:pt x="139471" y="1854673"/>
                    <a:pt x="134265" y="1844261"/>
                  </a:cubicBezTo>
                  <a:cubicBezTo>
                    <a:pt x="91446" y="1758624"/>
                    <a:pt x="128895" y="1861280"/>
                    <a:pt x="101134" y="1778000"/>
                  </a:cubicBezTo>
                  <a:cubicBezTo>
                    <a:pt x="91525" y="1662691"/>
                    <a:pt x="120473" y="1665274"/>
                    <a:pt x="56961" y="1612348"/>
                  </a:cubicBezTo>
                  <a:cubicBezTo>
                    <a:pt x="46765" y="1603851"/>
                    <a:pt x="34874" y="1597623"/>
                    <a:pt x="23830" y="1590261"/>
                  </a:cubicBezTo>
                  <a:cubicBezTo>
                    <a:pt x="20149" y="1579218"/>
                    <a:pt x="15312" y="1568494"/>
                    <a:pt x="12787" y="1557131"/>
                  </a:cubicBezTo>
                  <a:cubicBezTo>
                    <a:pt x="-11794" y="1446516"/>
                    <a:pt x="5293" y="1419876"/>
                    <a:pt x="12787" y="1270000"/>
                  </a:cubicBezTo>
                  <a:cubicBezTo>
                    <a:pt x="7308" y="1215209"/>
                    <a:pt x="-11184" y="1103922"/>
                    <a:pt x="12787" y="1049131"/>
                  </a:cubicBezTo>
                  <a:cubicBezTo>
                    <a:pt x="38223" y="990991"/>
                    <a:pt x="67697" y="986654"/>
                    <a:pt x="112178" y="971826"/>
                  </a:cubicBezTo>
                  <a:cubicBezTo>
                    <a:pt x="123221" y="975507"/>
                    <a:pt x="134896" y="977664"/>
                    <a:pt x="145308" y="982870"/>
                  </a:cubicBezTo>
                  <a:cubicBezTo>
                    <a:pt x="157179" y="988806"/>
                    <a:pt x="166915" y="998372"/>
                    <a:pt x="178439" y="1004957"/>
                  </a:cubicBezTo>
                  <a:cubicBezTo>
                    <a:pt x="192733" y="1013125"/>
                    <a:pt x="207888" y="1019682"/>
                    <a:pt x="222613" y="1027044"/>
                  </a:cubicBezTo>
                  <a:cubicBezTo>
                    <a:pt x="237905" y="1023985"/>
                    <a:pt x="291863" y="1015567"/>
                    <a:pt x="310961" y="1004957"/>
                  </a:cubicBezTo>
                  <a:cubicBezTo>
                    <a:pt x="334166" y="992066"/>
                    <a:pt x="377221" y="960783"/>
                    <a:pt x="377221" y="960783"/>
                  </a:cubicBezTo>
                  <a:cubicBezTo>
                    <a:pt x="384583" y="949739"/>
                    <a:pt x="393917" y="939781"/>
                    <a:pt x="399308" y="927652"/>
                  </a:cubicBezTo>
                  <a:cubicBezTo>
                    <a:pt x="408764" y="906377"/>
                    <a:pt x="421395" y="861391"/>
                    <a:pt x="421395" y="861391"/>
                  </a:cubicBezTo>
                  <a:cubicBezTo>
                    <a:pt x="417714" y="791449"/>
                    <a:pt x="419411" y="721016"/>
                    <a:pt x="410352" y="651565"/>
                  </a:cubicBezTo>
                  <a:cubicBezTo>
                    <a:pt x="406935" y="625370"/>
                    <a:pt x="377559" y="597023"/>
                    <a:pt x="366178" y="574261"/>
                  </a:cubicBezTo>
                  <a:cubicBezTo>
                    <a:pt x="360972" y="563849"/>
                    <a:pt x="359457" y="551939"/>
                    <a:pt x="355134" y="541131"/>
                  </a:cubicBezTo>
                  <a:cubicBezTo>
                    <a:pt x="352077" y="533488"/>
                    <a:pt x="347772" y="526406"/>
                    <a:pt x="344091" y="519044"/>
                  </a:cubicBezTo>
                  <a:lnTo>
                    <a:pt x="432439" y="485913"/>
                  </a:lnTo>
                  <a:lnTo>
                    <a:pt x="432439" y="485913"/>
                  </a:lnTo>
                </a:path>
              </a:pathLst>
            </a:custGeom>
            <a:solidFill>
              <a:schemeClr val="bg1">
                <a:lumMod val="85000"/>
                <a:alpha val="24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" y="5830957"/>
            <a:ext cx="533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Local = Flaming Gorge Inflow - </a:t>
            </a:r>
            <a:r>
              <a:rPr lang="en-US" sz="1600" dirty="0" err="1" smtClean="0"/>
              <a:t>Fontenelle</a:t>
            </a:r>
            <a:r>
              <a:rPr lang="en-US" sz="1600" dirty="0" smtClean="0"/>
              <a:t> Inflow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Regulated Flow from Viva </a:t>
            </a:r>
            <a:r>
              <a:rPr lang="en-US" sz="1600" dirty="0" err="1" smtClean="0"/>
              <a:t>Naughton</a:t>
            </a:r>
            <a:r>
              <a:rPr lang="en-US" sz="1600" dirty="0" smtClean="0"/>
              <a:t>, Meeks Cabin, Stateline, and Big Sandy Reservoirs</a:t>
            </a:r>
            <a:endParaRPr lang="en-US" sz="1600" dirty="0"/>
          </a:p>
        </p:txBody>
      </p:sp>
      <p:pic>
        <p:nvPicPr>
          <p:cNvPr id="14" name="Picture 13" descr="fglo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2"/>
          <a:stretch/>
        </p:blipFill>
        <p:spPr>
          <a:xfrm>
            <a:off x="4336721" y="1761621"/>
            <a:ext cx="4707888" cy="2893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579677" y="4745235"/>
            <a:ext cx="5334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Model guidance was not great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Always a source of uncertainty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Upper Green: Flaming Gorge Local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637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25200" y="406239"/>
            <a:ext cx="8861608" cy="1926864"/>
            <a:chOff x="110435" y="775715"/>
            <a:chExt cx="8861608" cy="1926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5263" t="5153" r="15425" b="72786"/>
            <a:stretch/>
          </p:blipFill>
          <p:spPr>
            <a:xfrm>
              <a:off x="110435" y="912174"/>
              <a:ext cx="1733827" cy="15129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28870" y="2333247"/>
              <a:ext cx="750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April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00202" y="2333247"/>
              <a:ext cx="750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May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54508" t="5636" r="15434" b="71981"/>
            <a:stretch/>
          </p:blipFill>
          <p:spPr>
            <a:xfrm>
              <a:off x="3909391" y="890088"/>
              <a:ext cx="1778000" cy="15350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54508" t="6119" r="15434" b="71820"/>
            <a:stretch/>
          </p:blipFill>
          <p:spPr>
            <a:xfrm>
              <a:off x="2032000" y="912174"/>
              <a:ext cx="1778000" cy="151295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55068" t="6281" r="15247" b="71497"/>
            <a:stretch/>
          </p:blipFill>
          <p:spPr>
            <a:xfrm>
              <a:off x="5864088" y="901131"/>
              <a:ext cx="1755913" cy="152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10144" r="79598" b="61836"/>
            <a:stretch/>
          </p:blipFill>
          <p:spPr>
            <a:xfrm>
              <a:off x="7765266" y="775715"/>
              <a:ext cx="1206777" cy="16494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21585" y="2333247"/>
              <a:ext cx="750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June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99667" y="2315335"/>
              <a:ext cx="750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July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9661" y="2339696"/>
            <a:ext cx="4326689" cy="2884459"/>
            <a:chOff x="125200" y="2486466"/>
            <a:chExt cx="4326689" cy="28844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00" y="2486466"/>
              <a:ext cx="4326689" cy="2884459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H="1">
              <a:off x="1678266" y="3265984"/>
              <a:ext cx="180761" cy="170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1321405" y="3588488"/>
              <a:ext cx="180761" cy="170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2388174" y="3758592"/>
              <a:ext cx="180761" cy="170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4730523" y="2339696"/>
            <a:ext cx="4256285" cy="2902372"/>
            <a:chOff x="4730523" y="2491887"/>
            <a:chExt cx="4256285" cy="290237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0523" y="2491887"/>
              <a:ext cx="4256285" cy="2902372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H="1">
              <a:off x="6604812" y="3265984"/>
              <a:ext cx="180761" cy="170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157571" y="3298618"/>
              <a:ext cx="180761" cy="170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6963191" y="3570092"/>
              <a:ext cx="180761" cy="170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4692730" y="5495095"/>
            <a:ext cx="4451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Above average </a:t>
            </a:r>
            <a:r>
              <a:rPr lang="en-US" sz="1600" dirty="0" err="1" smtClean="0"/>
              <a:t>precip</a:t>
            </a:r>
            <a:r>
              <a:rPr lang="en-US" sz="1600" dirty="0" smtClean="0"/>
              <a:t> for four months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Reservoirs spilled due to high/under predicted inflows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Reduced demand/use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Late snow accumulation and retention</a:t>
            </a:r>
            <a:endParaRPr lang="en-US" sz="16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073914"/>
              </p:ext>
            </p:extLst>
          </p:nvPr>
        </p:nvGraphicFramePr>
        <p:xfrm>
          <a:off x="398332" y="5449474"/>
          <a:ext cx="3935511" cy="1369060"/>
        </p:xfrm>
        <a:graphic>
          <a:graphicData uri="http://schemas.openxmlformats.org/drawingml/2006/table">
            <a:tbl>
              <a:tblPr/>
              <a:tblGrid>
                <a:gridCol w="639998"/>
                <a:gridCol w="859699"/>
                <a:gridCol w="983878"/>
                <a:gridCol w="506267"/>
                <a:gridCol w="945669"/>
              </a:tblGrid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Blacks Fork-Little America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Henry's Fork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>
          <a:xfrm>
            <a:off x="20320" y="-762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Upper Green: Flaming Gorge Local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35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Yampa: Basin Conditions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5822" t="13905" r="10308" b="51634"/>
          <a:stretch/>
        </p:blipFill>
        <p:spPr>
          <a:xfrm>
            <a:off x="3534609" y="1224337"/>
            <a:ext cx="1637005" cy="1181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103" r="48561"/>
          <a:stretch/>
        </p:blipFill>
        <p:spPr>
          <a:xfrm>
            <a:off x="20320" y="1224337"/>
            <a:ext cx="3529160" cy="298094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04" y="3685032"/>
            <a:ext cx="534009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2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9425"/>
          <a:stretch/>
        </p:blipFill>
        <p:spPr>
          <a:xfrm>
            <a:off x="0" y="282050"/>
            <a:ext cx="9144000" cy="3739896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0" y="4021946"/>
            <a:ext cx="4467696" cy="283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5193" y="4335747"/>
            <a:ext cx="36688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2015</a:t>
            </a:r>
          </a:p>
          <a:p>
            <a:r>
              <a:rPr lang="en-US" dirty="0" smtClean="0"/>
              <a:t>Snow= 65% of Seasonal Precipitation</a:t>
            </a:r>
          </a:p>
          <a:p>
            <a:r>
              <a:rPr lang="en-US" b="1" dirty="0" smtClean="0"/>
              <a:t>Normal</a:t>
            </a:r>
          </a:p>
          <a:p>
            <a:r>
              <a:rPr lang="en-US" dirty="0" smtClean="0"/>
              <a:t>Snow= 95 % of Seasonal Precipitation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601047" y="4944822"/>
            <a:ext cx="854242" cy="24486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2530" y="1797232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1042 KAF</a:t>
            </a:r>
          </a:p>
          <a:p>
            <a:r>
              <a:rPr lang="en-US" sz="1200" dirty="0" smtClean="0">
                <a:latin typeface="+mj-lt"/>
              </a:rPr>
              <a:t>84%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427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Duchesne: Basin Conditions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5822" t="13905" r="10308" b="51634"/>
          <a:stretch/>
        </p:blipFill>
        <p:spPr>
          <a:xfrm>
            <a:off x="3534609" y="1224337"/>
            <a:ext cx="1637005" cy="1181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/>
          <a:srcRect t="12538" r="48420"/>
          <a:stretch/>
        </p:blipFill>
        <p:spPr>
          <a:xfrm>
            <a:off x="-22407" y="1224337"/>
            <a:ext cx="3557016" cy="2980944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51072" y="3685032"/>
            <a:ext cx="534009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2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9190"/>
          <a:stretch/>
        </p:blipFill>
        <p:spPr>
          <a:xfrm>
            <a:off x="0" y="271289"/>
            <a:ext cx="9144000" cy="3739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2530" y="1797232"/>
            <a:ext cx="70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71 KAF</a:t>
            </a:r>
          </a:p>
          <a:p>
            <a:r>
              <a:rPr lang="en-US" sz="1200" dirty="0">
                <a:latin typeface="+mj-lt"/>
              </a:rPr>
              <a:t>6</a:t>
            </a:r>
            <a:r>
              <a:rPr lang="en-US" sz="1200" dirty="0" smtClean="0">
                <a:latin typeface="+mj-lt"/>
              </a:rPr>
              <a:t>6%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391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258"/>
            <a:ext cx="8305800" cy="1143000"/>
          </a:xfrm>
          <a:prstGeom prst="rect">
            <a:avLst/>
          </a:prstGeom>
        </p:spPr>
        <p:txBody>
          <a:bodyPr anchor="t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Upper Colorado Basin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5210" y="941758"/>
            <a:ext cx="3771539" cy="5603609"/>
            <a:chOff x="135210" y="941758"/>
            <a:chExt cx="3771539" cy="5603609"/>
          </a:xfrm>
        </p:grpSpPr>
        <p:grpSp>
          <p:nvGrpSpPr>
            <p:cNvPr id="9" name="Group 8"/>
            <p:cNvGrpSpPr/>
            <p:nvPr/>
          </p:nvGrpSpPr>
          <p:grpSpPr>
            <a:xfrm>
              <a:off x="135210" y="941758"/>
              <a:ext cx="3758228" cy="5603609"/>
              <a:chOff x="135210" y="941758"/>
              <a:chExt cx="3758228" cy="5603609"/>
            </a:xfrm>
          </p:grpSpPr>
          <p:pic>
            <p:nvPicPr>
              <p:cNvPr id="3" name="Picture 2" descr="abv_powell_obs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99" t="6724" r="26904" b="3683"/>
              <a:stretch/>
            </p:blipFill>
            <p:spPr>
              <a:xfrm>
                <a:off x="135210" y="941758"/>
                <a:ext cx="3758228" cy="5603609"/>
              </a:xfrm>
              <a:prstGeom prst="rect">
                <a:avLst/>
              </a:prstGeom>
            </p:spPr>
          </p:pic>
          <p:pic>
            <p:nvPicPr>
              <p:cNvPr id="4" name="Picture 3" descr="abv_powell_obs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5" t="9563" r="76987" b="41502"/>
              <a:stretch/>
            </p:blipFill>
            <p:spPr>
              <a:xfrm>
                <a:off x="135210" y="3994804"/>
                <a:ext cx="1033190" cy="2550563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292391" y="951815"/>
                <a:ext cx="160104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April-July 2015</a:t>
                </a:r>
              </a:p>
              <a:p>
                <a:r>
                  <a:rPr lang="en-US" sz="1400" dirty="0" smtClean="0"/>
                  <a:t>Observed Volume</a:t>
                </a:r>
              </a:p>
              <a:p>
                <a:r>
                  <a:rPr lang="en-US" sz="1400" dirty="0" smtClean="0"/>
                  <a:t>% of 1981-2010 </a:t>
                </a:r>
                <a:r>
                  <a:rPr lang="en-US" sz="1400" dirty="0" err="1" smtClean="0"/>
                  <a:t>avg</a:t>
                </a:r>
                <a:endParaRPr lang="en-US" sz="1400" dirty="0"/>
              </a:p>
            </p:txBody>
          </p:sp>
        </p:grpSp>
        <p:sp>
          <p:nvSpPr>
            <p:cNvPr id="5" name="Freeform 4"/>
            <p:cNvSpPr/>
            <p:nvPr/>
          </p:nvSpPr>
          <p:spPr>
            <a:xfrm>
              <a:off x="1539023" y="3153227"/>
              <a:ext cx="2367726" cy="2077041"/>
            </a:xfrm>
            <a:custGeom>
              <a:avLst/>
              <a:gdLst>
                <a:gd name="connsiteX0" fmla="*/ 2238578 w 2367726"/>
                <a:gd name="connsiteY0" fmla="*/ 0 h 2077041"/>
                <a:gd name="connsiteX1" fmla="*/ 1808082 w 2367726"/>
                <a:gd name="connsiteY1" fmla="*/ 75333 h 2077041"/>
                <a:gd name="connsiteX2" fmla="*/ 1732745 w 2367726"/>
                <a:gd name="connsiteY2" fmla="*/ 269047 h 2077041"/>
                <a:gd name="connsiteX3" fmla="*/ 1678933 w 2367726"/>
                <a:gd name="connsiteY3" fmla="*/ 398189 h 2077041"/>
                <a:gd name="connsiteX4" fmla="*/ 1517497 w 2367726"/>
                <a:gd name="connsiteY4" fmla="*/ 376666 h 2077041"/>
                <a:gd name="connsiteX5" fmla="*/ 1280725 w 2367726"/>
                <a:gd name="connsiteY5" fmla="*/ 430475 h 2077041"/>
                <a:gd name="connsiteX6" fmla="*/ 699555 w 2367726"/>
                <a:gd name="connsiteY6" fmla="*/ 451999 h 2077041"/>
                <a:gd name="connsiteX7" fmla="*/ 0 w 2367726"/>
                <a:gd name="connsiteY7" fmla="*/ 764093 h 2077041"/>
                <a:gd name="connsiteX8" fmla="*/ 64574 w 2367726"/>
                <a:gd name="connsiteY8" fmla="*/ 1022378 h 2077041"/>
                <a:gd name="connsiteX9" fmla="*/ 215247 w 2367726"/>
                <a:gd name="connsiteY9" fmla="*/ 1097711 h 2077041"/>
                <a:gd name="connsiteX10" fmla="*/ 161435 w 2367726"/>
                <a:gd name="connsiteY10" fmla="*/ 1420567 h 2077041"/>
                <a:gd name="connsiteX11" fmla="*/ 269059 w 2367726"/>
                <a:gd name="connsiteY11" fmla="*/ 1711137 h 2077041"/>
                <a:gd name="connsiteX12" fmla="*/ 462783 w 2367726"/>
                <a:gd name="connsiteY12" fmla="*/ 2012469 h 2077041"/>
                <a:gd name="connsiteX13" fmla="*/ 559644 w 2367726"/>
                <a:gd name="connsiteY13" fmla="*/ 2077041 h 2077041"/>
                <a:gd name="connsiteX14" fmla="*/ 731842 w 2367726"/>
                <a:gd name="connsiteY14" fmla="*/ 2066279 h 2077041"/>
                <a:gd name="connsiteX15" fmla="*/ 828704 w 2367726"/>
                <a:gd name="connsiteY15" fmla="*/ 2033993 h 2077041"/>
                <a:gd name="connsiteX16" fmla="*/ 1087001 w 2367726"/>
                <a:gd name="connsiteY16" fmla="*/ 1764946 h 2077041"/>
                <a:gd name="connsiteX17" fmla="*/ 1130051 w 2367726"/>
                <a:gd name="connsiteY17" fmla="*/ 1829518 h 2077041"/>
                <a:gd name="connsiteX18" fmla="*/ 1549784 w 2367726"/>
                <a:gd name="connsiteY18" fmla="*/ 1797232 h 2077041"/>
                <a:gd name="connsiteX19" fmla="*/ 1926468 w 2367726"/>
                <a:gd name="connsiteY19" fmla="*/ 1528185 h 2077041"/>
                <a:gd name="connsiteX20" fmla="*/ 1872656 w 2367726"/>
                <a:gd name="connsiteY20" fmla="*/ 1086949 h 2077041"/>
                <a:gd name="connsiteX21" fmla="*/ 1754270 w 2367726"/>
                <a:gd name="connsiteY21" fmla="*/ 1033139 h 2077041"/>
                <a:gd name="connsiteX22" fmla="*/ 1872656 w 2367726"/>
                <a:gd name="connsiteY22" fmla="*/ 893235 h 2077041"/>
                <a:gd name="connsiteX23" fmla="*/ 2034092 w 2367726"/>
                <a:gd name="connsiteY23" fmla="*/ 893235 h 2077041"/>
                <a:gd name="connsiteX24" fmla="*/ 2292390 w 2367726"/>
                <a:gd name="connsiteY24" fmla="*/ 645712 h 2077041"/>
                <a:gd name="connsiteX25" fmla="*/ 2367726 w 2367726"/>
                <a:gd name="connsiteY25" fmla="*/ 269047 h 2077041"/>
                <a:gd name="connsiteX26" fmla="*/ 2238578 w 2367726"/>
                <a:gd name="connsiteY26" fmla="*/ 0 h 207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7726" h="2077041">
                  <a:moveTo>
                    <a:pt x="2238578" y="0"/>
                  </a:moveTo>
                  <a:lnTo>
                    <a:pt x="1808082" y="75333"/>
                  </a:lnTo>
                  <a:lnTo>
                    <a:pt x="1732745" y="269047"/>
                  </a:lnTo>
                  <a:lnTo>
                    <a:pt x="1678933" y="398189"/>
                  </a:lnTo>
                  <a:lnTo>
                    <a:pt x="1517497" y="376666"/>
                  </a:lnTo>
                  <a:lnTo>
                    <a:pt x="1280725" y="430475"/>
                  </a:lnTo>
                  <a:lnTo>
                    <a:pt x="699555" y="451999"/>
                  </a:lnTo>
                  <a:lnTo>
                    <a:pt x="0" y="764093"/>
                  </a:lnTo>
                  <a:lnTo>
                    <a:pt x="64574" y="1022378"/>
                  </a:lnTo>
                  <a:lnTo>
                    <a:pt x="215247" y="1097711"/>
                  </a:lnTo>
                  <a:lnTo>
                    <a:pt x="161435" y="1420567"/>
                  </a:lnTo>
                  <a:lnTo>
                    <a:pt x="269059" y="1711137"/>
                  </a:lnTo>
                  <a:lnTo>
                    <a:pt x="462783" y="2012469"/>
                  </a:lnTo>
                  <a:lnTo>
                    <a:pt x="559644" y="2077041"/>
                  </a:lnTo>
                  <a:lnTo>
                    <a:pt x="731842" y="2066279"/>
                  </a:lnTo>
                  <a:lnTo>
                    <a:pt x="828704" y="2033993"/>
                  </a:lnTo>
                  <a:lnTo>
                    <a:pt x="1087001" y="1764946"/>
                  </a:lnTo>
                  <a:lnTo>
                    <a:pt x="1130051" y="1829518"/>
                  </a:lnTo>
                  <a:lnTo>
                    <a:pt x="1549784" y="1797232"/>
                  </a:lnTo>
                  <a:lnTo>
                    <a:pt x="1926468" y="1528185"/>
                  </a:lnTo>
                  <a:lnTo>
                    <a:pt x="1872656" y="1086949"/>
                  </a:lnTo>
                  <a:lnTo>
                    <a:pt x="1754270" y="1033139"/>
                  </a:lnTo>
                  <a:lnTo>
                    <a:pt x="1872656" y="893235"/>
                  </a:lnTo>
                  <a:lnTo>
                    <a:pt x="2034092" y="893235"/>
                  </a:lnTo>
                  <a:lnTo>
                    <a:pt x="2292390" y="645712"/>
                  </a:lnTo>
                  <a:lnTo>
                    <a:pt x="2367726" y="269047"/>
                  </a:lnTo>
                  <a:lnTo>
                    <a:pt x="2238578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3"/>
          <p:cNvSpPr txBox="1">
            <a:spLocks/>
          </p:cNvSpPr>
          <p:nvPr/>
        </p:nvSpPr>
        <p:spPr>
          <a:xfrm>
            <a:off x="4133220" y="901844"/>
            <a:ext cx="4705980" cy="595615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1600" b="1" u="sng" dirty="0" err="1" smtClean="0">
                <a:ea typeface="ＭＳ Ｐゴシック" pitchFamily="34" charset="-128"/>
              </a:rPr>
              <a:t>Mainstem</a:t>
            </a:r>
            <a:endParaRPr lang="en-US" sz="1600" b="1" u="sng" dirty="0" smtClean="0">
              <a:ea typeface="ＭＳ Ｐゴシック" pitchFamily="34" charset="-128"/>
            </a:endParaRPr>
          </a:p>
          <a:p>
            <a:pPr marL="0" indent="0"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Coming off a very good 2014 runoff season</a:t>
            </a:r>
          </a:p>
          <a:p>
            <a:pPr marL="0" indent="0"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Above to much above average winter base flows</a:t>
            </a:r>
          </a:p>
          <a:p>
            <a:pPr marL="0" indent="0"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Headwaters fared better </a:t>
            </a:r>
            <a:r>
              <a:rPr lang="en-US" sz="1600" dirty="0" err="1" smtClean="0">
                <a:ea typeface="ＭＳ Ｐゴシック" pitchFamily="34" charset="-128"/>
              </a:rPr>
              <a:t>precip</a:t>
            </a:r>
            <a:r>
              <a:rPr lang="en-US" sz="1600" dirty="0" smtClean="0">
                <a:ea typeface="ＭＳ Ｐゴシック" pitchFamily="34" charset="-128"/>
              </a:rPr>
              <a:t>-wise during the winter than much of the Upper Basin</a:t>
            </a:r>
          </a:p>
          <a:p>
            <a:pPr marL="0" indent="0"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Total </a:t>
            </a:r>
            <a:r>
              <a:rPr lang="en-US" sz="1600" dirty="0" err="1" smtClean="0">
                <a:ea typeface="ＭＳ Ｐゴシック" pitchFamily="34" charset="-128"/>
              </a:rPr>
              <a:t>transmountain</a:t>
            </a:r>
            <a:r>
              <a:rPr lang="en-US" sz="1600" dirty="0" smtClean="0">
                <a:ea typeface="ＭＳ Ｐゴシック" pitchFamily="34" charset="-128"/>
              </a:rPr>
              <a:t> diversions were ~50% of average during WY2015</a:t>
            </a:r>
          </a:p>
          <a:p>
            <a:pPr marL="0" indent="0"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</a:t>
            </a:r>
            <a:endParaRPr lang="en-US" sz="1600" b="1" u="sng" dirty="0" smtClean="0">
              <a:ea typeface="ＭＳ Ｐゴシック" pitchFamily="34" charset="-128"/>
            </a:endParaRPr>
          </a:p>
          <a:p>
            <a:pPr>
              <a:buFont typeface="Wingdings 2"/>
              <a:buNone/>
            </a:pPr>
            <a:r>
              <a:rPr lang="en-US" sz="1600" b="1" u="sng" dirty="0" smtClean="0">
                <a:ea typeface="ＭＳ Ｐゴシック" pitchFamily="34" charset="-128"/>
              </a:rPr>
              <a:t>Gunnison/Dolores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 - Large forecast errors, but model performed as expected</a:t>
            </a:r>
          </a:p>
          <a:p>
            <a:pPr>
              <a:buFont typeface="Wingdings 2"/>
              <a:buNone/>
            </a:pPr>
            <a:endParaRPr lang="en-US" sz="1600" b="1" u="sng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30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90708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Upper Colorado </a:t>
            </a:r>
            <a:r>
              <a:rPr lang="en-US" sz="3200" dirty="0" err="1" smtClean="0"/>
              <a:t>Mainstem</a:t>
            </a:r>
            <a:r>
              <a:rPr lang="en-US" sz="3200" dirty="0" smtClean="0"/>
              <a:t>: Basin Conditions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5822" t="13905" r="10308" b="51634"/>
          <a:stretch/>
        </p:blipFill>
        <p:spPr>
          <a:xfrm>
            <a:off x="3534609" y="1224337"/>
            <a:ext cx="1637005" cy="1181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/>
          <a:srcRect t="12821" r="48702"/>
          <a:stretch/>
        </p:blipFill>
        <p:spPr>
          <a:xfrm>
            <a:off x="0" y="1224337"/>
            <a:ext cx="3557016" cy="2980944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04" y="3685032"/>
            <a:ext cx="5340096" cy="3172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921288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8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c_lzf1_t0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27" y="829194"/>
            <a:ext cx="5641774" cy="6028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134" y="185412"/>
            <a:ext cx="6959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Soil Moisture – Entering The 2014/2015 Winter</a:t>
            </a:r>
          </a:p>
        </p:txBody>
      </p:sp>
    </p:spTree>
    <p:extLst>
      <p:ext uri="{BB962C8B-B14F-4D97-AF65-F5344CB8AC3E}">
        <p14:creationId xmlns:p14="http://schemas.microsoft.com/office/powerpoint/2010/main" val="216381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2"/>
          <a:srcRect b="8670"/>
          <a:stretch/>
        </p:blipFill>
        <p:spPr>
          <a:xfrm>
            <a:off x="0" y="5"/>
            <a:ext cx="9144000" cy="3454553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3"/>
          <a:srcRect b="9190"/>
          <a:stretch/>
        </p:blipFill>
        <p:spPr>
          <a:xfrm>
            <a:off x="0" y="3454558"/>
            <a:ext cx="9144000" cy="3412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7192" y="4679619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2348 KAF</a:t>
            </a:r>
          </a:p>
          <a:p>
            <a:r>
              <a:rPr lang="en-US" sz="1200" dirty="0" smtClean="0">
                <a:latin typeface="+mj-lt"/>
              </a:rPr>
              <a:t>99%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1294" y="527273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198 KAF</a:t>
            </a:r>
          </a:p>
          <a:p>
            <a:r>
              <a:rPr lang="en-US" sz="1200" dirty="0" smtClean="0">
                <a:latin typeface="+mj-lt"/>
              </a:rPr>
              <a:t>121%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945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90708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G</a:t>
            </a:r>
            <a:r>
              <a:rPr lang="en-US" sz="3200" dirty="0" smtClean="0"/>
              <a:t>unnison: Basin Conditions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5822" t="13905" r="10308" b="51634"/>
          <a:stretch/>
        </p:blipFill>
        <p:spPr>
          <a:xfrm>
            <a:off x="3534609" y="1224337"/>
            <a:ext cx="1637005" cy="1181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/>
          <a:srcRect t="12821" r="48985"/>
          <a:stretch/>
        </p:blipFill>
        <p:spPr>
          <a:xfrm>
            <a:off x="0" y="1224337"/>
            <a:ext cx="3557016" cy="2980944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04" y="3685032"/>
            <a:ext cx="534009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8955"/>
          <a:stretch/>
        </p:blipFill>
        <p:spPr>
          <a:xfrm>
            <a:off x="0" y="282051"/>
            <a:ext cx="9144000" cy="373989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r="51508"/>
          <a:stretch/>
        </p:blipFill>
        <p:spPr>
          <a:xfrm>
            <a:off x="699556" y="3995928"/>
            <a:ext cx="2990088" cy="2862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976" y="3986784"/>
            <a:ext cx="2871216" cy="2871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2530" y="1797232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708 KAF</a:t>
            </a:r>
          </a:p>
          <a:p>
            <a:r>
              <a:rPr lang="en-US" sz="1200" dirty="0" smtClean="0">
                <a:latin typeface="+mj-lt"/>
              </a:rPr>
              <a:t>105%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65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62" y="1914703"/>
            <a:ext cx="31348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Jan:		690 KAF (102%)</a:t>
            </a:r>
          </a:p>
          <a:p>
            <a:r>
              <a:rPr lang="en-US" dirty="0" smtClean="0">
                <a:latin typeface="+mj-lt"/>
              </a:rPr>
              <a:t>Feb:		620 KAF (92%)</a:t>
            </a:r>
          </a:p>
          <a:p>
            <a:r>
              <a:rPr lang="en-US" dirty="0" smtClean="0">
                <a:latin typeface="+mj-lt"/>
              </a:rPr>
              <a:t>Mar:		600 KAF (89%)</a:t>
            </a:r>
          </a:p>
          <a:p>
            <a:r>
              <a:rPr lang="en-US" dirty="0" smtClean="0">
                <a:latin typeface="+mj-lt"/>
              </a:rPr>
              <a:t>Apr:		480 KAF (71%</a:t>
            </a:r>
            <a:r>
              <a:rPr lang="en-US" b="1" dirty="0" smtClean="0">
                <a:latin typeface="+mj-lt"/>
              </a:rPr>
              <a:t>)</a:t>
            </a:r>
          </a:p>
          <a:p>
            <a:r>
              <a:rPr lang="en-US" dirty="0" smtClean="0">
                <a:latin typeface="+mj-lt"/>
              </a:rPr>
              <a:t>May:	</a:t>
            </a:r>
            <a:r>
              <a:rPr lang="en-US" b="1" dirty="0" smtClean="0">
                <a:latin typeface="+mj-lt"/>
              </a:rPr>
              <a:t>440 KAF </a:t>
            </a:r>
            <a:r>
              <a:rPr lang="en-US" dirty="0" smtClean="0">
                <a:latin typeface="+mj-lt"/>
              </a:rPr>
              <a:t>(65%)</a:t>
            </a:r>
          </a:p>
          <a:p>
            <a:r>
              <a:rPr lang="en-US" dirty="0" smtClean="0">
                <a:latin typeface="+mj-lt"/>
              </a:rPr>
              <a:t>June:	570 KAF (84%)</a:t>
            </a:r>
          </a:p>
          <a:p>
            <a:r>
              <a:rPr lang="en-US" dirty="0" smtClean="0">
                <a:latin typeface="+mj-lt"/>
              </a:rPr>
              <a:t>July:		700 KAF (104%)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848" y="1545371"/>
            <a:ext cx="2371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of month Forecasts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93370" y="3935682"/>
            <a:ext cx="23713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April-July Observed</a:t>
            </a:r>
          </a:p>
          <a:p>
            <a:pPr algn="ctr"/>
            <a:r>
              <a:rPr lang="en-US" b="1" dirty="0" smtClean="0"/>
              <a:t>708 KAF (105%)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3077" y="639661"/>
            <a:ext cx="727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Blue Mesa Reservoir Inflow Forecast Progression 2015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74806" y="3231075"/>
            <a:ext cx="2180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5093" y="2303794"/>
            <a:ext cx="0" cy="1899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61723" y="2292556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68016" y="4198083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3385" y="2958335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50% Chance of Exceeding:  440 KAF</a:t>
            </a:r>
            <a:endParaRPr lang="en-US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3385" y="1939007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10 % Chance of Exceeding :  540 KAF</a:t>
            </a:r>
            <a:endParaRPr lang="en-US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2149" y="3912314"/>
            <a:ext cx="211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90 %  Chance of Exceeding:  370  KAF</a:t>
            </a:r>
            <a:endParaRPr lang="en-US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462" y="5700983"/>
            <a:ext cx="868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May-July precipitation at SNOTEL sites was in the top 3-6% of the historical record.  </a:t>
            </a:r>
            <a:endParaRPr lang="en-US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3462" y="71014"/>
            <a:ext cx="868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/ Forecast Performance &amp; Uncertainty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63077" y="4846164"/>
            <a:ext cx="727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Highest Forecast Trace on May 1 was 741 KAF:  (3% </a:t>
            </a:r>
            <a:r>
              <a:rPr lang="en-US" dirty="0" err="1" smtClean="0">
                <a:latin typeface="+mj-lt"/>
              </a:rPr>
              <a:t>exceedance</a:t>
            </a:r>
            <a:r>
              <a:rPr lang="en-US" dirty="0" smtClean="0">
                <a:latin typeface="+mj-lt"/>
              </a:rPr>
              <a:t> probability)</a:t>
            </a:r>
            <a:endParaRPr lang="en-US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5848" y="5206762"/>
            <a:ext cx="803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Second Highest Forecast Trace on May 1 was 604  KAF:  (7% </a:t>
            </a:r>
            <a:r>
              <a:rPr lang="en-US" dirty="0" err="1" smtClean="0">
                <a:latin typeface="+mj-lt"/>
              </a:rPr>
              <a:t>exceedance</a:t>
            </a:r>
            <a:r>
              <a:rPr lang="en-US" dirty="0" smtClean="0">
                <a:latin typeface="+mj-lt"/>
              </a:rPr>
              <a:t> probability)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542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8642"/>
          <a:stretch/>
        </p:blipFill>
        <p:spPr>
          <a:xfrm>
            <a:off x="0" y="4735"/>
            <a:ext cx="9144000" cy="356616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b="9429"/>
          <a:stretch/>
        </p:blipFill>
        <p:spPr>
          <a:xfrm>
            <a:off x="0" y="3291840"/>
            <a:ext cx="9144000" cy="3566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1966" y="1033139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111 KAF</a:t>
            </a:r>
          </a:p>
          <a:p>
            <a:r>
              <a:rPr lang="en-US" sz="1200" dirty="0" smtClean="0">
                <a:latin typeface="+mj-lt"/>
              </a:rPr>
              <a:t>112%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1966" y="4564765"/>
            <a:ext cx="70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94 KAF</a:t>
            </a:r>
          </a:p>
          <a:p>
            <a:r>
              <a:rPr lang="en-US" sz="1200" dirty="0" smtClean="0">
                <a:latin typeface="+mj-lt"/>
              </a:rPr>
              <a:t>93%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12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90708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Dolores: Basin Conditions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5822" t="13905" r="10308" b="51634"/>
          <a:stretch/>
        </p:blipFill>
        <p:spPr>
          <a:xfrm>
            <a:off x="3534609" y="1224337"/>
            <a:ext cx="1637005" cy="1181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/>
          <a:srcRect t="12204" r="48369"/>
          <a:stretch/>
        </p:blipFill>
        <p:spPr>
          <a:xfrm>
            <a:off x="20320" y="1224337"/>
            <a:ext cx="3557016" cy="2980944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04" y="3685032"/>
            <a:ext cx="534009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9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8905"/>
          <a:stretch/>
        </p:blipFill>
        <p:spPr>
          <a:xfrm>
            <a:off x="0" y="304286"/>
            <a:ext cx="9144000" cy="373989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r="51523"/>
          <a:stretch/>
        </p:blipFill>
        <p:spPr>
          <a:xfrm>
            <a:off x="778723" y="3995928"/>
            <a:ext cx="2990088" cy="2862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399" y="3995928"/>
            <a:ext cx="2871216" cy="2871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2530" y="1635802"/>
            <a:ext cx="70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226 KAF</a:t>
            </a:r>
          </a:p>
          <a:p>
            <a:r>
              <a:rPr lang="en-US" sz="1200" dirty="0" smtClean="0">
                <a:latin typeface="+mj-lt"/>
              </a:rPr>
              <a:t>77%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940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258"/>
            <a:ext cx="8305800" cy="1143000"/>
          </a:xfrm>
          <a:prstGeom prst="rect">
            <a:avLst/>
          </a:prstGeom>
        </p:spPr>
        <p:txBody>
          <a:bodyPr anchor="t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San Juan Basin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5210" y="941758"/>
            <a:ext cx="3758228" cy="5603609"/>
            <a:chOff x="135210" y="941758"/>
            <a:chExt cx="3758228" cy="5603609"/>
          </a:xfrm>
        </p:grpSpPr>
        <p:pic>
          <p:nvPicPr>
            <p:cNvPr id="3" name="Picture 2" descr="abv_powell_ob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9" t="6724" r="26904" b="3683"/>
            <a:stretch/>
          </p:blipFill>
          <p:spPr>
            <a:xfrm>
              <a:off x="135210" y="941758"/>
              <a:ext cx="3758228" cy="5603609"/>
            </a:xfrm>
            <a:prstGeom prst="rect">
              <a:avLst/>
            </a:prstGeom>
          </p:spPr>
        </p:pic>
        <p:pic>
          <p:nvPicPr>
            <p:cNvPr id="4" name="Picture 3" descr="abv_powell_ob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5" t="9563" r="76987" b="41502"/>
            <a:stretch/>
          </p:blipFill>
          <p:spPr>
            <a:xfrm>
              <a:off x="135210" y="3994804"/>
              <a:ext cx="1033190" cy="25505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92391" y="951815"/>
              <a:ext cx="16010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April-July 2015</a:t>
              </a:r>
            </a:p>
            <a:p>
              <a:r>
                <a:rPr lang="en-US" sz="1400" dirty="0" smtClean="0"/>
                <a:t>Observed Volume</a:t>
              </a:r>
            </a:p>
            <a:p>
              <a:r>
                <a:rPr lang="en-US" sz="1400" dirty="0" smtClean="0"/>
                <a:t>% of 1981-2010 </a:t>
              </a:r>
              <a:r>
                <a:rPr lang="en-US" sz="1400" dirty="0" err="1" smtClean="0"/>
                <a:t>avg</a:t>
              </a:r>
              <a:endParaRPr lang="en-US" sz="1400" dirty="0"/>
            </a:p>
          </p:txBody>
        </p:sp>
      </p:grpSp>
      <p:sp>
        <p:nvSpPr>
          <p:cNvPr id="6" name="Freeform 5"/>
          <p:cNvSpPr/>
          <p:nvPr/>
        </p:nvSpPr>
        <p:spPr>
          <a:xfrm>
            <a:off x="1174074" y="4780680"/>
            <a:ext cx="1976757" cy="1749322"/>
          </a:xfrm>
          <a:custGeom>
            <a:avLst/>
            <a:gdLst>
              <a:gd name="connsiteX0" fmla="*/ 1976757 w 1976757"/>
              <a:gd name="connsiteY0" fmla="*/ 515212 h 1749322"/>
              <a:gd name="connsiteX1" fmla="*/ 1497543 w 1976757"/>
              <a:gd name="connsiteY1" fmla="*/ 251615 h 1749322"/>
              <a:gd name="connsiteX2" fmla="*/ 1509524 w 1976757"/>
              <a:gd name="connsiteY2" fmla="*/ 107835 h 1749322"/>
              <a:gd name="connsiteX3" fmla="*/ 1353779 w 1976757"/>
              <a:gd name="connsiteY3" fmla="*/ 107835 h 1749322"/>
              <a:gd name="connsiteX4" fmla="*/ 1162094 w 1976757"/>
              <a:gd name="connsiteY4" fmla="*/ 359450 h 1749322"/>
              <a:gd name="connsiteX5" fmla="*/ 958428 w 1976757"/>
              <a:gd name="connsiteY5" fmla="*/ 371432 h 1749322"/>
              <a:gd name="connsiteX6" fmla="*/ 802683 w 1976757"/>
              <a:gd name="connsiteY6" fmla="*/ 59909 h 1749322"/>
              <a:gd name="connsiteX7" fmla="*/ 275548 w 1976757"/>
              <a:gd name="connsiteY7" fmla="*/ 0 h 1749322"/>
              <a:gd name="connsiteX8" fmla="*/ 35941 w 1976757"/>
              <a:gd name="connsiteY8" fmla="*/ 431340 h 1749322"/>
              <a:gd name="connsiteX9" fmla="*/ 0 w 1976757"/>
              <a:gd name="connsiteY9" fmla="*/ 802771 h 1749322"/>
              <a:gd name="connsiteX10" fmla="*/ 0 w 1976757"/>
              <a:gd name="connsiteY10" fmla="*/ 1593561 h 1749322"/>
              <a:gd name="connsiteX11" fmla="*/ 982388 w 1976757"/>
              <a:gd name="connsiteY11" fmla="*/ 1749322 h 1749322"/>
              <a:gd name="connsiteX12" fmla="*/ 1425661 w 1976757"/>
              <a:gd name="connsiteY12" fmla="*/ 1617524 h 1749322"/>
              <a:gd name="connsiteX13" fmla="*/ 1737150 w 1976757"/>
              <a:gd name="connsiteY13" fmla="*/ 1365909 h 1749322"/>
              <a:gd name="connsiteX14" fmla="*/ 1964777 w 1976757"/>
              <a:gd name="connsiteY14" fmla="*/ 742863 h 1749322"/>
              <a:gd name="connsiteX15" fmla="*/ 1976757 w 1976757"/>
              <a:gd name="connsiteY15" fmla="*/ 515212 h 174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76757" h="1749322">
                <a:moveTo>
                  <a:pt x="1976757" y="515212"/>
                </a:moveTo>
                <a:lnTo>
                  <a:pt x="1497543" y="251615"/>
                </a:lnTo>
                <a:lnTo>
                  <a:pt x="1509524" y="107835"/>
                </a:lnTo>
                <a:lnTo>
                  <a:pt x="1353779" y="107835"/>
                </a:lnTo>
                <a:lnTo>
                  <a:pt x="1162094" y="359450"/>
                </a:lnTo>
                <a:lnTo>
                  <a:pt x="958428" y="371432"/>
                </a:lnTo>
                <a:lnTo>
                  <a:pt x="802683" y="59909"/>
                </a:lnTo>
                <a:lnTo>
                  <a:pt x="275548" y="0"/>
                </a:lnTo>
                <a:lnTo>
                  <a:pt x="35941" y="431340"/>
                </a:lnTo>
                <a:lnTo>
                  <a:pt x="0" y="802771"/>
                </a:lnTo>
                <a:lnTo>
                  <a:pt x="0" y="1593561"/>
                </a:lnTo>
                <a:lnTo>
                  <a:pt x="982388" y="1749322"/>
                </a:lnTo>
                <a:lnTo>
                  <a:pt x="1425661" y="1617524"/>
                </a:lnTo>
                <a:lnTo>
                  <a:pt x="1737150" y="1365909"/>
                </a:lnTo>
                <a:lnTo>
                  <a:pt x="1964777" y="742863"/>
                </a:lnTo>
                <a:lnTo>
                  <a:pt x="1976757" y="515212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133220" y="901844"/>
            <a:ext cx="4705980" cy="595615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1600" b="1" u="sng" dirty="0" smtClean="0">
                <a:ea typeface="ＭＳ Ｐゴシック" pitchFamily="34" charset="-128"/>
              </a:rPr>
              <a:t>San Juan</a:t>
            </a:r>
          </a:p>
          <a:p>
            <a:pPr marL="0" indent="0"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Record (300% to more than 400% average) precipitation across the basin during May</a:t>
            </a:r>
          </a:p>
          <a:p>
            <a:pPr marL="0" indent="0"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Much above average precipitation </a:t>
            </a:r>
            <a:r>
              <a:rPr lang="en-US" sz="1600" dirty="0">
                <a:ea typeface="ＭＳ Ｐゴシック" pitchFamily="34" charset="-128"/>
              </a:rPr>
              <a:t>(200%-300%) </a:t>
            </a:r>
            <a:r>
              <a:rPr lang="en-US" sz="1600" dirty="0" smtClean="0">
                <a:ea typeface="ＭＳ Ｐゴシック" pitchFamily="34" charset="-128"/>
              </a:rPr>
              <a:t>continued into June</a:t>
            </a:r>
          </a:p>
        </p:txBody>
      </p:sp>
    </p:spTree>
    <p:extLst>
      <p:ext uri="{BB962C8B-B14F-4D97-AF65-F5344CB8AC3E}">
        <p14:creationId xmlns:p14="http://schemas.microsoft.com/office/powerpoint/2010/main" val="261280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t="11575" r="48526"/>
          <a:stretch/>
        </p:blipFill>
        <p:spPr>
          <a:xfrm>
            <a:off x="1960" y="1224337"/>
            <a:ext cx="3557016" cy="298094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90708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San Juan: Basin Conditions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5822" t="13905" r="10308" b="51634"/>
          <a:stretch/>
        </p:blipFill>
        <p:spPr>
          <a:xfrm>
            <a:off x="1928383" y="1224337"/>
            <a:ext cx="1637005" cy="1181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04" y="649367"/>
            <a:ext cx="5340096" cy="3172968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803904" y="3685032"/>
            <a:ext cx="534009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4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9167"/>
          <a:stretch/>
        </p:blipFill>
        <p:spPr>
          <a:xfrm>
            <a:off x="0" y="316268"/>
            <a:ext cx="9144000" cy="3739896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/>
          <a:srcRect r="50999"/>
          <a:stretch/>
        </p:blipFill>
        <p:spPr>
          <a:xfrm>
            <a:off x="601517" y="3995928"/>
            <a:ext cx="2990088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183" y="3995928"/>
            <a:ext cx="2871216" cy="2871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2530" y="2044758"/>
            <a:ext cx="70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619 KAF</a:t>
            </a:r>
          </a:p>
          <a:p>
            <a:r>
              <a:rPr lang="en-US" sz="1200" dirty="0" smtClean="0">
                <a:latin typeface="+mj-lt"/>
              </a:rPr>
              <a:t>84%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251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rfcM2014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677"/>
            <a:ext cx="3067050" cy="3556000"/>
          </a:xfrm>
          <a:prstGeom prst="rect">
            <a:avLst/>
          </a:prstGeom>
        </p:spPr>
      </p:pic>
      <p:pic>
        <p:nvPicPr>
          <p:cNvPr id="5" name="Picture 4" descr="cbrfcM2014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68" y="1709677"/>
            <a:ext cx="3026589" cy="3509089"/>
          </a:xfrm>
          <a:prstGeom prst="rect">
            <a:avLst/>
          </a:prstGeom>
        </p:spPr>
      </p:pic>
      <p:pic>
        <p:nvPicPr>
          <p:cNvPr id="6" name="Picture 5" descr="cbrfcM2014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57" y="1709677"/>
            <a:ext cx="3067050" cy="355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557" y="673905"/>
            <a:ext cx="5488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Fall Weather: </a:t>
            </a:r>
            <a:r>
              <a:rPr lang="en-US" sz="2400" dirty="0" smtClean="0"/>
              <a:t>Mostly warm and dry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538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8905"/>
          <a:stretch/>
        </p:blipFill>
        <p:spPr>
          <a:xfrm>
            <a:off x="0" y="0"/>
            <a:ext cx="9144000" cy="356616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b="9167"/>
          <a:stretch/>
        </p:blipFill>
        <p:spPr>
          <a:xfrm>
            <a:off x="0" y="3291840"/>
            <a:ext cx="9144000" cy="3566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2530" y="1183805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205 KAF</a:t>
            </a:r>
          </a:p>
          <a:p>
            <a:r>
              <a:rPr lang="en-US" sz="1200" dirty="0" smtClean="0">
                <a:latin typeface="+mj-lt"/>
              </a:rPr>
              <a:t>106%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2530" y="4575528"/>
            <a:ext cx="70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54 KAF</a:t>
            </a:r>
          </a:p>
          <a:p>
            <a:r>
              <a:rPr lang="en-US" sz="1200" dirty="0" smtClean="0">
                <a:latin typeface="+mj-lt"/>
              </a:rPr>
              <a:t>97%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15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9691"/>
          <a:stretch/>
        </p:blipFill>
        <p:spPr>
          <a:xfrm>
            <a:off x="0" y="304286"/>
            <a:ext cx="9144000" cy="3739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2530" y="1625042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439 KAF</a:t>
            </a:r>
          </a:p>
          <a:p>
            <a:r>
              <a:rPr lang="en-US" sz="1200" dirty="0" smtClean="0">
                <a:latin typeface="+mj-lt"/>
              </a:rPr>
              <a:t>106%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377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258"/>
            <a:ext cx="8305800" cy="1143000"/>
          </a:xfrm>
          <a:prstGeom prst="rect">
            <a:avLst/>
          </a:prstGeom>
        </p:spPr>
        <p:txBody>
          <a:bodyPr anchor="t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Lake Powell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5210" y="941758"/>
            <a:ext cx="4363727" cy="5603609"/>
            <a:chOff x="135210" y="941758"/>
            <a:chExt cx="4363727" cy="5603609"/>
          </a:xfrm>
        </p:grpSpPr>
        <p:pic>
          <p:nvPicPr>
            <p:cNvPr id="3" name="Picture 2" descr="abv_powell_ob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9" t="6724" r="26904" b="3683"/>
            <a:stretch/>
          </p:blipFill>
          <p:spPr>
            <a:xfrm>
              <a:off x="135210" y="941758"/>
              <a:ext cx="3758228" cy="5603609"/>
            </a:xfrm>
            <a:prstGeom prst="rect">
              <a:avLst/>
            </a:prstGeom>
          </p:spPr>
        </p:pic>
        <p:pic>
          <p:nvPicPr>
            <p:cNvPr id="4" name="Picture 3" descr="abv_powell_ob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5" t="9563" r="76987" b="41502"/>
            <a:stretch/>
          </p:blipFill>
          <p:spPr>
            <a:xfrm>
              <a:off x="3465747" y="3994804"/>
              <a:ext cx="1033190" cy="25505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92391" y="951815"/>
              <a:ext cx="16010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April-July 2015</a:t>
              </a:r>
            </a:p>
            <a:p>
              <a:r>
                <a:rPr lang="en-US" sz="1400" dirty="0" smtClean="0"/>
                <a:t>Observed Volume</a:t>
              </a:r>
            </a:p>
            <a:p>
              <a:r>
                <a:rPr lang="en-US" sz="1400" dirty="0" smtClean="0"/>
                <a:t>% of 1981-2010 </a:t>
              </a:r>
              <a:r>
                <a:rPr lang="en-US" sz="1400" dirty="0" err="1" smtClean="0"/>
                <a:t>avg</a:t>
              </a:r>
              <a:endParaRPr lang="en-US" sz="1400" dirty="0"/>
            </a:p>
          </p:txBody>
        </p:sp>
      </p:grpSp>
      <p:sp>
        <p:nvSpPr>
          <p:cNvPr id="11" name="Content Placeholder 3"/>
          <p:cNvSpPr txBox="1">
            <a:spLocks/>
          </p:cNvSpPr>
          <p:nvPr/>
        </p:nvSpPr>
        <p:spPr>
          <a:xfrm>
            <a:off x="4133220" y="901844"/>
            <a:ext cx="4705980" cy="595615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1600" b="1" u="sng" dirty="0" smtClean="0">
                <a:ea typeface="ＭＳ Ｐゴシック" pitchFamily="34" charset="-128"/>
              </a:rPr>
              <a:t>Lake Powell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Largest May-June forecast change: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	</a:t>
            </a:r>
            <a:r>
              <a:rPr lang="en-US" sz="1600" dirty="0" smtClean="0">
                <a:ea typeface="ＭＳ Ｐゴシック" pitchFamily="34" charset="-128"/>
                <a:sym typeface="Wingdings"/>
              </a:rPr>
              <a:t> +2000 </a:t>
            </a:r>
            <a:r>
              <a:rPr lang="en-US" sz="1600" dirty="0" err="1" smtClean="0">
                <a:ea typeface="ＭＳ Ｐゴシック" pitchFamily="34" charset="-128"/>
                <a:sym typeface="Wingdings"/>
              </a:rPr>
              <a:t>kaf</a:t>
            </a:r>
            <a:r>
              <a:rPr lang="en-US" sz="1600" dirty="0" smtClean="0">
                <a:ea typeface="ＭＳ Ｐゴシック" pitchFamily="34" charset="-128"/>
                <a:sym typeface="Wingdings"/>
              </a:rPr>
              <a:t> (67% volume change)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  <a:sym typeface="Wingdings"/>
              </a:rPr>
              <a:t> </a:t>
            </a:r>
            <a:r>
              <a:rPr lang="en-US" sz="1600" dirty="0" smtClean="0">
                <a:ea typeface="ＭＳ Ｐゴシック" pitchFamily="34" charset="-128"/>
                <a:sym typeface="Wingdings"/>
              </a:rPr>
              <a:t>  - Largest May forecast vs. observed difference: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  <a:sym typeface="Wingdings"/>
              </a:rPr>
              <a:t>	</a:t>
            </a:r>
            <a:r>
              <a:rPr lang="en-US" sz="1600" dirty="0" smtClean="0">
                <a:ea typeface="ＭＳ Ｐゴシック" pitchFamily="34" charset="-128"/>
                <a:sym typeface="Wingdings"/>
              </a:rPr>
              <a:t> 3700 </a:t>
            </a:r>
            <a:r>
              <a:rPr lang="en-US" sz="1600" dirty="0" err="1" smtClean="0">
                <a:ea typeface="ＭＳ Ｐゴシック" pitchFamily="34" charset="-128"/>
                <a:sym typeface="Wingdings"/>
              </a:rPr>
              <a:t>kaf</a:t>
            </a:r>
            <a:r>
              <a:rPr lang="en-US" sz="1600" dirty="0" smtClean="0">
                <a:ea typeface="ＭＳ Ｐゴシック" pitchFamily="34" charset="-128"/>
                <a:sym typeface="Wingdings"/>
              </a:rPr>
              <a:t> (124% volume difference)</a:t>
            </a:r>
            <a:endParaRPr lang="en-US" sz="16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432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006324"/>
              </p:ext>
            </p:extLst>
          </p:nvPr>
        </p:nvGraphicFramePr>
        <p:xfrm>
          <a:off x="20320" y="1042694"/>
          <a:ext cx="5981700" cy="2980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90708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Lake Powell: Basin Conditions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3486279" y="1018441"/>
            <a:ext cx="2587621" cy="3017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5822" t="13905" r="10308" b="51634"/>
          <a:stretch/>
        </p:blipFill>
        <p:spPr>
          <a:xfrm>
            <a:off x="1928383" y="1224337"/>
            <a:ext cx="1637005" cy="1181668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3904" y="3678096"/>
            <a:ext cx="534009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2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t="9855" b="9167"/>
          <a:stretch/>
        </p:blipFill>
        <p:spPr>
          <a:xfrm>
            <a:off x="0" y="0"/>
            <a:ext cx="9144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21" y="128710"/>
            <a:ext cx="2124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Green – Green River, UT</a:t>
            </a:r>
            <a:endParaRPr lang="en-US" sz="1400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/>
          <a:srcRect t="10904" b="9166"/>
          <a:stretch/>
        </p:blipFill>
        <p:spPr>
          <a:xfrm>
            <a:off x="0" y="2300475"/>
            <a:ext cx="9144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221" y="2436484"/>
            <a:ext cx="1764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Colorado – Cisco, nr</a:t>
            </a:r>
            <a:endParaRPr lang="en-US" sz="1400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4"/>
          <a:srcRect t="10641" b="9167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221" y="4745581"/>
            <a:ext cx="1674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San Juan – Bluff, nr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52530" y="731807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2520 KAF</a:t>
            </a:r>
          </a:p>
          <a:p>
            <a:r>
              <a:rPr lang="en-US" sz="1200" dirty="0" smtClean="0">
                <a:latin typeface="+mj-lt"/>
              </a:rPr>
              <a:t>85%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2279" y="2907438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4113 KAF</a:t>
            </a:r>
          </a:p>
          <a:p>
            <a:r>
              <a:rPr lang="en-US" sz="1200" dirty="0" smtClean="0">
                <a:latin typeface="+mj-lt"/>
              </a:rPr>
              <a:t>93%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2530" y="5438211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1049 KAF</a:t>
            </a:r>
          </a:p>
          <a:p>
            <a:r>
              <a:rPr lang="en-US" sz="1200" dirty="0" smtClean="0">
                <a:latin typeface="+mj-lt"/>
              </a:rPr>
              <a:t>95%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768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/>
          <a:srcRect b="8905"/>
          <a:stretch/>
        </p:blipFill>
        <p:spPr>
          <a:xfrm>
            <a:off x="0" y="304287"/>
            <a:ext cx="9144000" cy="3739896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/>
          <a:srcRect r="51261"/>
          <a:stretch/>
        </p:blipFill>
        <p:spPr>
          <a:xfrm>
            <a:off x="658919" y="4010748"/>
            <a:ext cx="2990088" cy="2862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359" y="3986784"/>
            <a:ext cx="2871216" cy="2871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2530" y="1872566"/>
            <a:ext cx="77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6712 KAF</a:t>
            </a:r>
          </a:p>
          <a:p>
            <a:r>
              <a:rPr lang="en-US" sz="1200" dirty="0" smtClean="0">
                <a:latin typeface="+mj-lt"/>
              </a:rPr>
              <a:t>94%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9988" y="2444679"/>
            <a:ext cx="673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j-lt"/>
              </a:rPr>
              <a:t>3000 KAF</a:t>
            </a:r>
          </a:p>
          <a:p>
            <a:r>
              <a:rPr lang="en-US" sz="1000" dirty="0" smtClean="0">
                <a:latin typeface="+mj-lt"/>
              </a:rPr>
              <a:t>42% </a:t>
            </a:r>
            <a:r>
              <a:rPr lang="en-US" sz="1000" dirty="0" err="1" smtClean="0">
                <a:latin typeface="+mj-lt"/>
              </a:rPr>
              <a:t>avg</a:t>
            </a:r>
            <a:endParaRPr lang="en-US" sz="1000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475322" y="2507515"/>
            <a:ext cx="508570" cy="785616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0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g_seas_20150101_GLDA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4023" r="50924" b="37156"/>
          <a:stretch/>
        </p:blipFill>
        <p:spPr>
          <a:xfrm>
            <a:off x="761141" y="4467747"/>
            <a:ext cx="2876582" cy="2366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vg_seas_20150101_GLDA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3" t="24023" r="6232" b="37156"/>
          <a:stretch/>
        </p:blipFill>
        <p:spPr>
          <a:xfrm>
            <a:off x="153259" y="1167960"/>
            <a:ext cx="2724612" cy="2366512"/>
          </a:xfrm>
          <a:prstGeom prst="rect">
            <a:avLst/>
          </a:prstGeom>
        </p:spPr>
      </p:pic>
      <p:pic>
        <p:nvPicPr>
          <p:cNvPr id="6" name="Picture 5" descr="avg_seas_20150401_GLDA3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6" t="22599" r="5872" b="37690"/>
          <a:stretch/>
        </p:blipFill>
        <p:spPr>
          <a:xfrm>
            <a:off x="3078722" y="1143996"/>
            <a:ext cx="2800596" cy="242079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971964"/>
              </p:ext>
            </p:extLst>
          </p:nvPr>
        </p:nvGraphicFramePr>
        <p:xfrm>
          <a:off x="4474710" y="4363045"/>
          <a:ext cx="4171111" cy="2471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 descr="avg_seas_20150501_GLDA3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0" t="24914" r="4982" b="36737"/>
          <a:stretch/>
        </p:blipFill>
        <p:spPr>
          <a:xfrm>
            <a:off x="6179291" y="1250949"/>
            <a:ext cx="2822306" cy="2337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9691" y="3347382"/>
            <a:ext cx="167225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January %</a:t>
            </a:r>
            <a:r>
              <a:rPr lang="en-US" sz="1200" u="sng" dirty="0" err="1" smtClean="0"/>
              <a:t>Avg</a:t>
            </a:r>
            <a:r>
              <a:rPr lang="en-US" sz="1200" u="sng" dirty="0" smtClean="0"/>
              <a:t> Forecasts</a:t>
            </a:r>
          </a:p>
          <a:p>
            <a:r>
              <a:rPr lang="en-US" sz="1200" dirty="0" smtClean="0"/>
              <a:t>Green – 95%</a:t>
            </a:r>
          </a:p>
          <a:p>
            <a:r>
              <a:rPr lang="en-US" sz="1200" dirty="0" smtClean="0"/>
              <a:t>Colorado – 98%</a:t>
            </a:r>
          </a:p>
          <a:p>
            <a:r>
              <a:rPr lang="en-US" sz="1200" dirty="0" smtClean="0"/>
              <a:t>San Juan – 65%</a:t>
            </a:r>
          </a:p>
          <a:p>
            <a:r>
              <a:rPr lang="en-US" sz="1200" dirty="0" smtClean="0"/>
              <a:t>Powell – 91%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822687" y="3347382"/>
            <a:ext cx="148219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April %</a:t>
            </a:r>
            <a:r>
              <a:rPr lang="en-US" sz="1200" u="sng" dirty="0" err="1" smtClean="0"/>
              <a:t>Avg</a:t>
            </a:r>
            <a:r>
              <a:rPr lang="en-US" sz="1200" u="sng" dirty="0" smtClean="0"/>
              <a:t> Forecasts</a:t>
            </a:r>
          </a:p>
          <a:p>
            <a:r>
              <a:rPr lang="en-US" sz="1200" dirty="0" smtClean="0"/>
              <a:t>Green – 54%</a:t>
            </a:r>
          </a:p>
          <a:p>
            <a:r>
              <a:rPr lang="en-US" sz="1200" dirty="0" smtClean="0"/>
              <a:t>Colorado– 68%</a:t>
            </a:r>
          </a:p>
          <a:p>
            <a:r>
              <a:rPr lang="en-US" sz="1200" dirty="0" smtClean="0"/>
              <a:t>San Juan – 40%</a:t>
            </a:r>
          </a:p>
          <a:p>
            <a:r>
              <a:rPr lang="en-US" sz="1200" dirty="0" smtClean="0"/>
              <a:t>Powell – 52%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013634" y="3347382"/>
            <a:ext cx="146706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May %</a:t>
            </a:r>
            <a:r>
              <a:rPr lang="en-US" sz="1200" u="sng" dirty="0" err="1" smtClean="0"/>
              <a:t>Avg</a:t>
            </a:r>
            <a:r>
              <a:rPr lang="en-US" sz="1200" u="sng" dirty="0" smtClean="0"/>
              <a:t> Forecasts</a:t>
            </a:r>
          </a:p>
          <a:p>
            <a:r>
              <a:rPr lang="en-US" sz="1200" dirty="0" smtClean="0"/>
              <a:t>Green – 48%</a:t>
            </a:r>
          </a:p>
          <a:p>
            <a:r>
              <a:rPr lang="en-US" sz="1200" dirty="0" smtClean="0"/>
              <a:t>Colorado– 58%</a:t>
            </a:r>
          </a:p>
          <a:p>
            <a:r>
              <a:rPr lang="en-US" sz="1200" dirty="0" smtClean="0"/>
              <a:t>San Juan – 27%</a:t>
            </a:r>
          </a:p>
          <a:p>
            <a:r>
              <a:rPr lang="en-US" sz="1200" dirty="0" smtClean="0"/>
              <a:t>Powell </a:t>
            </a:r>
            <a:r>
              <a:rPr lang="en-US" sz="1200" smtClean="0"/>
              <a:t>– 42%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131918" y="4932293"/>
            <a:ext cx="150729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2015 %</a:t>
            </a:r>
            <a:r>
              <a:rPr lang="en-US" sz="1200" u="sng" dirty="0" err="1" smtClean="0"/>
              <a:t>Avg</a:t>
            </a:r>
            <a:r>
              <a:rPr lang="en-US" sz="1200" u="sng" dirty="0" smtClean="0"/>
              <a:t> Observed</a:t>
            </a:r>
          </a:p>
          <a:p>
            <a:r>
              <a:rPr lang="en-US" sz="1200" dirty="0" smtClean="0"/>
              <a:t>Green – 85%</a:t>
            </a:r>
          </a:p>
          <a:p>
            <a:r>
              <a:rPr lang="en-US" sz="1200" dirty="0" smtClean="0"/>
              <a:t>Colorado– 93%</a:t>
            </a:r>
          </a:p>
          <a:p>
            <a:r>
              <a:rPr lang="en-US" sz="1200" dirty="0" smtClean="0"/>
              <a:t>San Juan – 95%</a:t>
            </a:r>
          </a:p>
          <a:p>
            <a:r>
              <a:rPr lang="en-US" sz="1200" dirty="0" smtClean="0"/>
              <a:t>Powell – 94%</a:t>
            </a:r>
            <a:endParaRPr lang="en-US" sz="1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320" y="-76201"/>
            <a:ext cx="9070848" cy="986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Lake Powell: Contributing Flows</a:t>
            </a:r>
          </a:p>
          <a:p>
            <a:pPr algn="l"/>
            <a:r>
              <a:rPr lang="en-US" sz="3200" dirty="0" smtClean="0"/>
              <a:t>		April – July Unregulated Inflow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53259" y="1167960"/>
            <a:ext cx="8848338" cy="319508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 anchor="t"/>
          <a:lstStyle/>
          <a:p>
            <a:r>
              <a:rPr lang="en-US" dirty="0" smtClean="0">
                <a:ea typeface="ＭＳ Ｐゴシック" pitchFamily="34" charset="-128"/>
              </a:rPr>
              <a:t>Lower Colorado Basin</a:t>
            </a:r>
          </a:p>
        </p:txBody>
      </p:sp>
      <p:pic>
        <p:nvPicPr>
          <p:cNvPr id="87043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4" y="927100"/>
            <a:ext cx="477837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1300" y="3873500"/>
            <a:ext cx="3187700" cy="2768600"/>
          </a:xfrm>
          <a:prstGeom prst="ellips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7045" name="TextBox 2"/>
          <p:cNvSpPr txBox="1">
            <a:spLocks noChangeArrowheads="1"/>
          </p:cNvSpPr>
          <p:nvPr/>
        </p:nvSpPr>
        <p:spPr bwMode="auto">
          <a:xfrm>
            <a:off x="7353300" y="55499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3852446"/>
            <a:ext cx="667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Virgin</a:t>
            </a:r>
            <a:endParaRPr lang="en-US" sz="1600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4800600" y="1143000"/>
            <a:ext cx="40386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1600" b="1" u="sng" dirty="0" smtClean="0">
                <a:ea typeface="ＭＳ Ｐゴシック" pitchFamily="34" charset="-128"/>
              </a:rPr>
              <a:t>Lower Basin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Neutral ENSO conditions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The wet spring did not improve conditions in Arizona; only slight improvement in Virgin Basin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- Virgin River at Virgin 3</a:t>
            </a:r>
            <a:r>
              <a:rPr lang="en-US" sz="1600" baseline="30000" dirty="0" smtClean="0">
                <a:ea typeface="ＭＳ Ｐゴシック" pitchFamily="34" charset="-128"/>
              </a:rPr>
              <a:t>rd</a:t>
            </a:r>
            <a:r>
              <a:rPr lang="en-US" sz="1600" dirty="0" smtClean="0">
                <a:ea typeface="ＭＳ Ｐゴシック" pitchFamily="34" charset="-128"/>
              </a:rPr>
              <a:t> driest on record this year (after 2</a:t>
            </a:r>
            <a:r>
              <a:rPr lang="en-US" sz="1600" baseline="30000" dirty="0" smtClean="0">
                <a:ea typeface="ＭＳ Ｐゴシック" pitchFamily="34" charset="-128"/>
              </a:rPr>
              <a:t>nd</a:t>
            </a:r>
            <a:r>
              <a:rPr lang="en-US" sz="1600" dirty="0" smtClean="0">
                <a:ea typeface="ＭＳ Ｐゴシック" pitchFamily="34" charset="-128"/>
              </a:rPr>
              <a:t> driest last year)</a:t>
            </a:r>
          </a:p>
          <a:p>
            <a:pPr>
              <a:buFont typeface="Wingdings 2"/>
              <a:buNone/>
            </a:pP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09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2"/>
          <a:srcRect b="9691"/>
          <a:stretch/>
        </p:blipFill>
        <p:spPr>
          <a:xfrm>
            <a:off x="0" y="304260"/>
            <a:ext cx="9144000" cy="37398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2530" y="2442945"/>
            <a:ext cx="70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21 KAF</a:t>
            </a:r>
          </a:p>
          <a:p>
            <a:r>
              <a:rPr lang="en-US" sz="1200" dirty="0" smtClean="0">
                <a:latin typeface="+mj-lt"/>
              </a:rPr>
              <a:t>36% </a:t>
            </a:r>
            <a:r>
              <a:rPr lang="en-US" sz="1200" dirty="0" err="1" smtClean="0">
                <a:latin typeface="+mj-lt"/>
              </a:rPr>
              <a:t>avg</a:t>
            </a:r>
            <a:endParaRPr lang="en-US" sz="1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40" y="4121794"/>
            <a:ext cx="4800600" cy="27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 rotWithShape="1">
          <a:blip r:embed="rId2"/>
          <a:srcRect t="48160" r="94584" b="9429"/>
          <a:stretch/>
        </p:blipFill>
        <p:spPr>
          <a:xfrm>
            <a:off x="0" y="2282515"/>
            <a:ext cx="495221" cy="2286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2"/>
          <a:srcRect l="19348" t="48160" b="9429"/>
          <a:stretch/>
        </p:blipFill>
        <p:spPr>
          <a:xfrm>
            <a:off x="495221" y="2282515"/>
            <a:ext cx="7374835" cy="2286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/>
          <a:srcRect t="54035" r="94584" b="8906"/>
          <a:stretch/>
        </p:blipFill>
        <p:spPr>
          <a:xfrm>
            <a:off x="0" y="-3163"/>
            <a:ext cx="495221" cy="2286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 rotWithShape="1">
          <a:blip r:embed="rId3"/>
          <a:srcRect l="19227" t="54035" b="8906"/>
          <a:stretch/>
        </p:blipFill>
        <p:spPr>
          <a:xfrm>
            <a:off x="475082" y="10328"/>
            <a:ext cx="7385878" cy="2286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4"/>
          <a:srcRect t="49875" r="94584" b="8999"/>
          <a:stretch/>
        </p:blipFill>
        <p:spPr>
          <a:xfrm>
            <a:off x="0" y="4590039"/>
            <a:ext cx="495221" cy="22860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4"/>
          <a:srcRect l="18744" t="49875" b="8999"/>
          <a:stretch/>
        </p:blipFill>
        <p:spPr>
          <a:xfrm>
            <a:off x="501251" y="4590039"/>
            <a:ext cx="7430052" cy="22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2034" y="5498500"/>
            <a:ext cx="84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137 KAF</a:t>
            </a:r>
          </a:p>
          <a:p>
            <a:r>
              <a:rPr lang="en-US" sz="1200" dirty="0" smtClean="0">
                <a:latin typeface="+mj-lt"/>
              </a:rPr>
              <a:t>100% med</a:t>
            </a:r>
            <a:endParaRPr lang="en-US" sz="1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3701" y="804948"/>
            <a:ext cx="84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159 KAF</a:t>
            </a:r>
          </a:p>
          <a:p>
            <a:r>
              <a:rPr lang="en-US" sz="1200" dirty="0" smtClean="0">
                <a:latin typeface="+mj-lt"/>
              </a:rPr>
              <a:t>102% med</a:t>
            </a:r>
            <a:endParaRPr lang="en-US" sz="1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159" y="2284137"/>
            <a:ext cx="1672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Salt – Roosevelt, nr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00030" y="3351433"/>
            <a:ext cx="765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146 KAF</a:t>
            </a:r>
          </a:p>
          <a:p>
            <a:r>
              <a:rPr lang="en-US" sz="1200" dirty="0" smtClean="0">
                <a:latin typeface="+mj-lt"/>
              </a:rPr>
              <a:t>47% med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159" y="4590039"/>
            <a:ext cx="3249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Gila – Solomon, nr, Head of Safford </a:t>
            </a:r>
            <a:r>
              <a:rPr lang="en-US" sz="1400" dirty="0" err="1" smtClean="0"/>
              <a:t>Vly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0785"/>
            <a:ext cx="3429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252605"/>
            <a:ext cx="3429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221" y="10328"/>
            <a:ext cx="3672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Verde – Tangle </a:t>
            </a:r>
            <a:r>
              <a:rPr lang="en-US" sz="1400" dirty="0" err="1" smtClean="0"/>
              <a:t>Ck</a:t>
            </a:r>
            <a:r>
              <a:rPr lang="en-US" sz="1400" dirty="0" smtClean="0"/>
              <a:t>, </a:t>
            </a:r>
            <a:r>
              <a:rPr lang="en-US" sz="1400" dirty="0" err="1" smtClean="0"/>
              <a:t>blo</a:t>
            </a:r>
            <a:r>
              <a:rPr lang="en-US" sz="1400" dirty="0" smtClean="0"/>
              <a:t>, Horseshoe Dam, </a:t>
            </a:r>
            <a:r>
              <a:rPr lang="en-US" sz="1400" dirty="0" err="1" smtClean="0"/>
              <a:t>abv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474" y="4556318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76447" y="698218"/>
            <a:ext cx="5764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Winter/Early Spring: </a:t>
            </a:r>
          </a:p>
          <a:p>
            <a:r>
              <a:rPr lang="en-US" sz="2400" dirty="0" smtClean="0"/>
              <a:t>Dominated by dry/warm pattern </a:t>
            </a:r>
          </a:p>
        </p:txBody>
      </p:sp>
      <p:pic>
        <p:nvPicPr>
          <p:cNvPr id="2" name="Picture 1" descr="cbrfcM2015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91790" cy="3352800"/>
          </a:xfrm>
          <a:prstGeom prst="rect">
            <a:avLst/>
          </a:prstGeom>
        </p:spPr>
      </p:pic>
      <p:pic>
        <p:nvPicPr>
          <p:cNvPr id="3" name="Picture 2" descr="cbrfcM201502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743"/>
            <a:ext cx="2899084" cy="3361256"/>
          </a:xfrm>
          <a:prstGeom prst="rect">
            <a:avLst/>
          </a:prstGeom>
        </p:spPr>
      </p:pic>
      <p:pic>
        <p:nvPicPr>
          <p:cNvPr id="9" name="Picture 8" descr="cbrfcM201503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0" y="2602103"/>
            <a:ext cx="3067050" cy="355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2671745"/>
            <a:ext cx="3035300" cy="35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10" y="236497"/>
            <a:ext cx="8485138" cy="627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What can we take-away from 2015?</a:t>
            </a:r>
          </a:p>
          <a:p>
            <a:r>
              <a:rPr lang="en-US" dirty="0" smtClean="0">
                <a:latin typeface="+mj-lt"/>
              </a:rPr>
              <a:t>	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	Forecast/Model errors exist - Calibration Data, Observed Data, </a:t>
            </a:r>
            <a:r>
              <a:rPr lang="en-US" b="1" dirty="0" smtClean="0">
                <a:latin typeface="+mj-lt"/>
              </a:rPr>
              <a:t>Future Weather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Model </a:t>
            </a:r>
            <a:r>
              <a:rPr lang="en-US" dirty="0">
                <a:latin typeface="+mj-lt"/>
              </a:rPr>
              <a:t>in general </a:t>
            </a:r>
            <a:r>
              <a:rPr lang="en-US" b="1" dirty="0">
                <a:latin typeface="+mj-lt"/>
              </a:rPr>
              <a:t>performed as </a:t>
            </a:r>
            <a:r>
              <a:rPr lang="en-US" b="1" dirty="0" smtClean="0">
                <a:latin typeface="+mj-lt"/>
              </a:rPr>
              <a:t>expected </a:t>
            </a:r>
            <a:r>
              <a:rPr lang="en-US" dirty="0" smtClean="0">
                <a:latin typeface="+mj-lt"/>
              </a:rPr>
              <a:t>in many areas with large April and May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forecast errors.  The extreme conditions were caught within the full forecast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distribution even though we weren’t focusing on that type of scenario developing.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	The </a:t>
            </a:r>
            <a:r>
              <a:rPr lang="en-US" dirty="0">
                <a:latin typeface="+mj-lt"/>
              </a:rPr>
              <a:t>ability to catch such future weather extremes in water supply forecasts is very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limited. It depends upon if these events exist in </a:t>
            </a:r>
            <a:r>
              <a:rPr lang="en-US" dirty="0">
                <a:latin typeface="+mj-lt"/>
              </a:rPr>
              <a:t>the calibration </a:t>
            </a:r>
            <a:r>
              <a:rPr lang="en-US" dirty="0" smtClean="0">
                <a:latin typeface="+mj-lt"/>
              </a:rPr>
              <a:t>period used. Also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requires improved and quantifiable longer-term seasonal climate forecasts.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	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The spring rain coming when it did, following lower elevation melt that increased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soil moisture conditions, resulted in more efficient runoff.</a:t>
            </a:r>
          </a:p>
          <a:p>
            <a:r>
              <a:rPr lang="en-US" dirty="0" smtClean="0">
                <a:latin typeface="+mj-lt"/>
              </a:rPr>
              <a:t>	</a:t>
            </a:r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	Late </a:t>
            </a:r>
            <a:r>
              <a:rPr lang="en-US" dirty="0">
                <a:latin typeface="+mj-lt"/>
              </a:rPr>
              <a:t>season high elevation snow carries a lot of uncertainty. There is limited to no </a:t>
            </a:r>
          </a:p>
          <a:p>
            <a:r>
              <a:rPr lang="en-US" dirty="0">
                <a:latin typeface="+mj-lt"/>
              </a:rPr>
              <a:t>	ground truth and the use satellite data this past spring was limited due to extended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and extensive cloud </a:t>
            </a:r>
            <a:r>
              <a:rPr lang="en-US" dirty="0">
                <a:latin typeface="+mj-lt"/>
              </a:rPr>
              <a:t>cover. </a:t>
            </a:r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	Unmeasured depletions from the river systems were lower than typical due to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reduced demands. This extra water showed up in the final observed volumes at </a:t>
            </a:r>
          </a:p>
          <a:p>
            <a:r>
              <a:rPr lang="en-US" dirty="0">
                <a:latin typeface="+mj-lt"/>
              </a:rPr>
              <a:t>	</a:t>
            </a:r>
            <a:r>
              <a:rPr lang="en-US" dirty="0" smtClean="0">
                <a:latin typeface="+mj-lt"/>
              </a:rPr>
              <a:t>many sites.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188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rfcM201412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64"/>
            <a:ext cx="2342791" cy="2716279"/>
          </a:xfrm>
          <a:prstGeom prst="rect">
            <a:avLst/>
          </a:prstGeom>
        </p:spPr>
      </p:pic>
      <p:pic>
        <p:nvPicPr>
          <p:cNvPr id="5" name="Picture 4" descr="cbrfcM201501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07" y="1587564"/>
            <a:ext cx="2342791" cy="2716279"/>
          </a:xfrm>
          <a:prstGeom prst="rect">
            <a:avLst/>
          </a:prstGeom>
        </p:spPr>
      </p:pic>
      <p:pic>
        <p:nvPicPr>
          <p:cNvPr id="6" name="Picture 5" descr="cbrfcM201502temp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67" y="1587564"/>
            <a:ext cx="2342791" cy="2716279"/>
          </a:xfrm>
          <a:prstGeom prst="rect">
            <a:avLst/>
          </a:prstGeom>
        </p:spPr>
      </p:pic>
      <p:pic>
        <p:nvPicPr>
          <p:cNvPr id="7" name="Picture 6" descr="cbrfcM201503temp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91" y="1587564"/>
            <a:ext cx="2408894" cy="2792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3092" y="745421"/>
            <a:ext cx="59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Winter Temperatures:</a:t>
            </a:r>
            <a:r>
              <a:rPr lang="en-US" sz="2400" dirty="0" smtClean="0"/>
              <a:t> Record heat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4971" y="4693407"/>
            <a:ext cx="87460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Impacts:</a:t>
            </a:r>
          </a:p>
          <a:p>
            <a:endParaRPr lang="en-US" sz="2000" dirty="0" smtClean="0"/>
          </a:p>
          <a:p>
            <a:r>
              <a:rPr lang="en-US" sz="2000" dirty="0" smtClean="0"/>
              <a:t>Highly variable snowpack - (Rain falling during typical snow periods)</a:t>
            </a:r>
          </a:p>
          <a:p>
            <a:r>
              <a:rPr lang="en-US" sz="2000" dirty="0" smtClean="0"/>
              <a:t>Winter snow melt – especially lower / middle elevations</a:t>
            </a:r>
          </a:p>
          <a:p>
            <a:r>
              <a:rPr lang="en-US" sz="2000" dirty="0" smtClean="0"/>
              <a:t>Early depletion of the snowpack – lead to record low SWE in early April / May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754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337"/>
            <a:ext cx="3032125" cy="3515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5" y="1707337"/>
            <a:ext cx="3067050" cy="35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175" y="1707337"/>
            <a:ext cx="3067050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9175" y="5309754"/>
            <a:ext cx="3044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July:</a:t>
            </a:r>
          </a:p>
          <a:p>
            <a:r>
              <a:rPr lang="en-US" sz="1400" dirty="0" smtClean="0"/>
              <a:t>Above average precipitation widespread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244654"/>
            <a:ext cx="30321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May:</a:t>
            </a:r>
          </a:p>
          <a:p>
            <a:r>
              <a:rPr lang="en-US" sz="1400" dirty="0" smtClean="0"/>
              <a:t>Widespread heavy rain with some areas receiving 200 to more than 400 percent of average.</a:t>
            </a:r>
          </a:p>
          <a:p>
            <a:r>
              <a:rPr lang="en-US" sz="1400" dirty="0" smtClean="0"/>
              <a:t>San Juan 6-11 inches of precipitation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2125" y="5309754"/>
            <a:ext cx="3067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June:</a:t>
            </a:r>
          </a:p>
          <a:p>
            <a:r>
              <a:rPr lang="en-US" sz="1400" dirty="0" smtClean="0"/>
              <a:t>Significant precipitation continues for Gunnison basin and south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78282" y="281154"/>
            <a:ext cx="76379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 big change in the weather:</a:t>
            </a:r>
          </a:p>
          <a:p>
            <a:r>
              <a:rPr lang="en-US" sz="2000" dirty="0" smtClean="0"/>
              <a:t>Frequent moist storm systems (tropical moisture source)</a:t>
            </a:r>
          </a:p>
          <a:p>
            <a:r>
              <a:rPr lang="en-US" sz="2000" dirty="0" smtClean="0"/>
              <a:t>Much below average temperatures May into early June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472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6748" y="142442"/>
            <a:ext cx="8484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Colorado River above Lake Powell: </a:t>
            </a:r>
            <a:r>
              <a:rPr lang="en-US" sz="2000" dirty="0" smtClean="0"/>
              <a:t>SNOTEL Precipitation Rankings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6564" y="622697"/>
            <a:ext cx="291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through April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3520" y="590431"/>
            <a:ext cx="26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through July 2015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5731" y="6324388"/>
            <a:ext cx="351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sites driest 1-2 on record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33312" y="6331925"/>
            <a:ext cx="346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sites wettest 1-3 on record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840" y="989145"/>
            <a:ext cx="4445002" cy="5280527"/>
            <a:chOff x="66840" y="882315"/>
            <a:chExt cx="4445002" cy="5280527"/>
          </a:xfrm>
        </p:grpSpPr>
        <p:pic>
          <p:nvPicPr>
            <p:cNvPr id="14" name="Picture 13" descr="powell_ja_rank2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9" t="20468" r="25534" b="2534"/>
            <a:stretch/>
          </p:blipFill>
          <p:spPr>
            <a:xfrm>
              <a:off x="167105" y="882315"/>
              <a:ext cx="4344737" cy="5280527"/>
            </a:xfrm>
            <a:prstGeom prst="rect">
              <a:avLst/>
            </a:prstGeom>
          </p:spPr>
        </p:pic>
        <p:pic>
          <p:nvPicPr>
            <p:cNvPr id="15" name="Picture 14" descr="powell_ja_rank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" t="56335" r="85983" b="6044"/>
            <a:stretch/>
          </p:blipFill>
          <p:spPr>
            <a:xfrm>
              <a:off x="66840" y="887665"/>
              <a:ext cx="1096210" cy="258010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05680" y="981130"/>
            <a:ext cx="4438320" cy="5342015"/>
            <a:chOff x="4705680" y="874300"/>
            <a:chExt cx="4438320" cy="5342015"/>
          </a:xfrm>
        </p:grpSpPr>
        <p:pic>
          <p:nvPicPr>
            <p:cNvPr id="17" name="Picture 16" descr="powell_mj_rank2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0" t="20663" r="30160" b="1559"/>
            <a:stretch/>
          </p:blipFill>
          <p:spPr>
            <a:xfrm>
              <a:off x="4759158" y="882315"/>
              <a:ext cx="4384842" cy="5334000"/>
            </a:xfrm>
            <a:prstGeom prst="rect">
              <a:avLst/>
            </a:prstGeom>
          </p:spPr>
        </p:pic>
        <p:pic>
          <p:nvPicPr>
            <p:cNvPr id="18" name="Picture 17" descr="powell_mj_rank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t="55556" r="86137" b="6627"/>
            <a:stretch/>
          </p:blipFill>
          <p:spPr>
            <a:xfrm>
              <a:off x="4705680" y="874300"/>
              <a:ext cx="1069474" cy="259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94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457200" y="20258"/>
            <a:ext cx="8305800" cy="1143000"/>
          </a:xfrm>
          <a:prstGeom prst="rect">
            <a:avLst/>
          </a:prstGeom>
        </p:spPr>
        <p:txBody>
          <a:bodyPr anchor="t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Green River Basin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5210" y="901844"/>
            <a:ext cx="3758228" cy="5643523"/>
            <a:chOff x="135210" y="901844"/>
            <a:chExt cx="3758228" cy="5643523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135210" y="901844"/>
              <a:ext cx="3758228" cy="5643523"/>
              <a:chOff x="3002708" y="1129996"/>
              <a:chExt cx="3131857" cy="4702936"/>
            </a:xfrm>
          </p:grpSpPr>
          <p:pic>
            <p:nvPicPr>
              <p:cNvPr id="3" name="Picture 2" descr="abv_powell_obs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99" t="6724" r="26904" b="3683"/>
              <a:stretch/>
            </p:blipFill>
            <p:spPr>
              <a:xfrm>
                <a:off x="3002708" y="1163258"/>
                <a:ext cx="3131857" cy="4669674"/>
              </a:xfrm>
              <a:prstGeom prst="rect">
                <a:avLst/>
              </a:prstGeom>
            </p:spPr>
          </p:pic>
          <p:sp>
            <p:nvSpPr>
              <p:cNvPr id="6" name="Freeform 5"/>
              <p:cNvSpPr/>
              <p:nvPr/>
            </p:nvSpPr>
            <p:spPr>
              <a:xfrm>
                <a:off x="3530066" y="1129996"/>
                <a:ext cx="2184766" cy="2647419"/>
              </a:xfrm>
              <a:custGeom>
                <a:avLst/>
                <a:gdLst>
                  <a:gd name="connsiteX0" fmla="*/ 882516 w 2184766"/>
                  <a:gd name="connsiteY0" fmla="*/ 0 h 2647419"/>
                  <a:gd name="connsiteX1" fmla="*/ 473545 w 2184766"/>
                  <a:gd name="connsiteY1" fmla="*/ 473522 h 2647419"/>
                  <a:gd name="connsiteX2" fmla="*/ 344396 w 2184766"/>
                  <a:gd name="connsiteY2" fmla="*/ 1054663 h 2647419"/>
                  <a:gd name="connsiteX3" fmla="*/ 344396 w 2184766"/>
                  <a:gd name="connsiteY3" fmla="*/ 1528185 h 2647419"/>
                  <a:gd name="connsiteX4" fmla="*/ 64574 w 2184766"/>
                  <a:gd name="connsiteY4" fmla="*/ 1711137 h 2647419"/>
                  <a:gd name="connsiteX5" fmla="*/ 0 w 2184766"/>
                  <a:gd name="connsiteY5" fmla="*/ 1926374 h 2647419"/>
                  <a:gd name="connsiteX6" fmla="*/ 150673 w 2184766"/>
                  <a:gd name="connsiteY6" fmla="*/ 2173897 h 2647419"/>
                  <a:gd name="connsiteX7" fmla="*/ 376683 w 2184766"/>
                  <a:gd name="connsiteY7" fmla="*/ 2625896 h 2647419"/>
                  <a:gd name="connsiteX8" fmla="*/ 645743 w 2184766"/>
                  <a:gd name="connsiteY8" fmla="*/ 2647419 h 2647419"/>
                  <a:gd name="connsiteX9" fmla="*/ 850229 w 2184766"/>
                  <a:gd name="connsiteY9" fmla="*/ 2453706 h 2647419"/>
                  <a:gd name="connsiteX10" fmla="*/ 1130051 w 2184766"/>
                  <a:gd name="connsiteY10" fmla="*/ 2346087 h 2647419"/>
                  <a:gd name="connsiteX11" fmla="*/ 1582072 w 2184766"/>
                  <a:gd name="connsiteY11" fmla="*/ 2270754 h 2647419"/>
                  <a:gd name="connsiteX12" fmla="*/ 1765032 w 2184766"/>
                  <a:gd name="connsiteY12" fmla="*/ 2303040 h 2647419"/>
                  <a:gd name="connsiteX13" fmla="*/ 1926468 w 2184766"/>
                  <a:gd name="connsiteY13" fmla="*/ 2195421 h 2647419"/>
                  <a:gd name="connsiteX14" fmla="*/ 2044855 w 2184766"/>
                  <a:gd name="connsiteY14" fmla="*/ 2206183 h 2647419"/>
                  <a:gd name="connsiteX15" fmla="*/ 2109429 w 2184766"/>
                  <a:gd name="connsiteY15" fmla="*/ 2098564 h 2647419"/>
                  <a:gd name="connsiteX16" fmla="*/ 2184766 w 2184766"/>
                  <a:gd name="connsiteY16" fmla="*/ 1678851 h 2647419"/>
                  <a:gd name="connsiteX17" fmla="*/ 1904944 w 2184766"/>
                  <a:gd name="connsiteY17" fmla="*/ 1173044 h 2647419"/>
                  <a:gd name="connsiteX18" fmla="*/ 1495973 w 2184766"/>
                  <a:gd name="connsiteY18" fmla="*/ 1119234 h 2647419"/>
                  <a:gd name="connsiteX19" fmla="*/ 1280725 w 2184766"/>
                  <a:gd name="connsiteY19" fmla="*/ 979330 h 2647419"/>
                  <a:gd name="connsiteX20" fmla="*/ 1345299 w 2184766"/>
                  <a:gd name="connsiteY20" fmla="*/ 667236 h 2647419"/>
                  <a:gd name="connsiteX21" fmla="*/ 1011665 w 2184766"/>
                  <a:gd name="connsiteY21" fmla="*/ 21524 h 2647419"/>
                  <a:gd name="connsiteX22" fmla="*/ 882516 w 2184766"/>
                  <a:gd name="connsiteY22" fmla="*/ 0 h 2647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84766" h="2647419">
                    <a:moveTo>
                      <a:pt x="882516" y="0"/>
                    </a:moveTo>
                    <a:lnTo>
                      <a:pt x="473545" y="473522"/>
                    </a:lnTo>
                    <a:lnTo>
                      <a:pt x="344396" y="1054663"/>
                    </a:lnTo>
                    <a:lnTo>
                      <a:pt x="344396" y="1528185"/>
                    </a:lnTo>
                    <a:lnTo>
                      <a:pt x="64574" y="1711137"/>
                    </a:lnTo>
                    <a:lnTo>
                      <a:pt x="0" y="1926374"/>
                    </a:lnTo>
                    <a:lnTo>
                      <a:pt x="150673" y="2173897"/>
                    </a:lnTo>
                    <a:lnTo>
                      <a:pt x="376683" y="2625896"/>
                    </a:lnTo>
                    <a:lnTo>
                      <a:pt x="645743" y="2647419"/>
                    </a:lnTo>
                    <a:lnTo>
                      <a:pt x="850229" y="2453706"/>
                    </a:lnTo>
                    <a:lnTo>
                      <a:pt x="1130051" y="2346087"/>
                    </a:lnTo>
                    <a:lnTo>
                      <a:pt x="1582072" y="2270754"/>
                    </a:lnTo>
                    <a:lnTo>
                      <a:pt x="1765032" y="2303040"/>
                    </a:lnTo>
                    <a:lnTo>
                      <a:pt x="1926468" y="2195421"/>
                    </a:lnTo>
                    <a:lnTo>
                      <a:pt x="2044855" y="2206183"/>
                    </a:lnTo>
                    <a:lnTo>
                      <a:pt x="2109429" y="2098564"/>
                    </a:lnTo>
                    <a:lnTo>
                      <a:pt x="2184766" y="1678851"/>
                    </a:lnTo>
                    <a:lnTo>
                      <a:pt x="1904944" y="1173044"/>
                    </a:lnTo>
                    <a:lnTo>
                      <a:pt x="1495973" y="1119234"/>
                    </a:lnTo>
                    <a:lnTo>
                      <a:pt x="1280725" y="979330"/>
                    </a:lnTo>
                    <a:lnTo>
                      <a:pt x="1345299" y="667236"/>
                    </a:lnTo>
                    <a:lnTo>
                      <a:pt x="1011665" y="21524"/>
                    </a:lnTo>
                    <a:lnTo>
                      <a:pt x="882516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abv_powell_ob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5" t="9563" r="76987" b="41502"/>
            <a:stretch/>
          </p:blipFill>
          <p:spPr>
            <a:xfrm>
              <a:off x="135210" y="3994804"/>
              <a:ext cx="1033190" cy="25505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92391" y="951815"/>
              <a:ext cx="16010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April-July 2015</a:t>
              </a:r>
            </a:p>
            <a:p>
              <a:r>
                <a:rPr lang="en-US" sz="1400" dirty="0" smtClean="0"/>
                <a:t>Observed Volume</a:t>
              </a:r>
            </a:p>
            <a:p>
              <a:r>
                <a:rPr lang="en-US" sz="1400" dirty="0" smtClean="0"/>
                <a:t>% of 1981-2010 </a:t>
              </a:r>
              <a:r>
                <a:rPr lang="en-US" sz="1400" dirty="0" err="1" smtClean="0"/>
                <a:t>avg</a:t>
              </a:r>
              <a:endParaRPr lang="en-US" sz="1400" dirty="0"/>
            </a:p>
          </p:txBody>
        </p:sp>
      </p:grpSp>
      <p:sp>
        <p:nvSpPr>
          <p:cNvPr id="10" name="Content Placeholder 3"/>
          <p:cNvSpPr txBox="1">
            <a:spLocks/>
          </p:cNvSpPr>
          <p:nvPr/>
        </p:nvSpPr>
        <p:spPr>
          <a:xfrm>
            <a:off x="4133220" y="901844"/>
            <a:ext cx="4705980" cy="5956156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1600" b="1" u="sng" dirty="0" smtClean="0">
                <a:ea typeface="ＭＳ Ｐゴシック" pitchFamily="34" charset="-128"/>
              </a:rPr>
              <a:t>Upper Green</a:t>
            </a:r>
          </a:p>
          <a:p>
            <a:pPr marL="0" indent="0"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Below average snow</a:t>
            </a:r>
          </a:p>
          <a:p>
            <a:pPr marL="0" indent="0"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Early melt in March/April due to warm temperatures</a:t>
            </a:r>
          </a:p>
          <a:p>
            <a:pPr marL="0" indent="0"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Wet May, snow accumulation/retention at high elevation</a:t>
            </a:r>
          </a:p>
          <a:p>
            <a:pPr marL="0" indent="0"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</a:t>
            </a:r>
            <a:endParaRPr lang="en-US" sz="1600" b="1" u="sng" dirty="0" smtClean="0">
              <a:ea typeface="ＭＳ Ｐゴシック" pitchFamily="34" charset="-128"/>
            </a:endParaRPr>
          </a:p>
          <a:p>
            <a:pPr>
              <a:buFont typeface="Wingdings 2"/>
              <a:buNone/>
            </a:pPr>
            <a:r>
              <a:rPr lang="en-US" sz="1600" b="1" u="sng" dirty="0" smtClean="0">
                <a:ea typeface="ＭＳ Ｐゴシック" pitchFamily="34" charset="-128"/>
              </a:rPr>
              <a:t>Yampa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- Near record low snow conditions 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- Extremely wet May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- Rain was a larger contribution to seasonal volumes than snow at some points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</a:t>
            </a:r>
            <a:endParaRPr lang="en-US" sz="1600" b="1" u="sng" dirty="0" smtClean="0">
              <a:ea typeface="ＭＳ Ｐゴシック" pitchFamily="34" charset="-128"/>
            </a:endParaRPr>
          </a:p>
          <a:p>
            <a:pPr marL="0" indent="0">
              <a:buFont typeface="Wingdings 2"/>
              <a:buNone/>
            </a:pPr>
            <a:r>
              <a:rPr lang="en-US" sz="1600" b="1" u="sng" dirty="0" smtClean="0">
                <a:ea typeface="ＭＳ Ｐゴシック" pitchFamily="34" charset="-128"/>
              </a:rPr>
              <a:t>Duchesne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Record low snow conditions 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Wet May (rain  at low elevations, snow at high elevations)</a:t>
            </a:r>
          </a:p>
          <a:p>
            <a:pPr>
              <a:buFont typeface="Wingdings 2"/>
              <a:buNone/>
            </a:pPr>
            <a:r>
              <a:rPr lang="en-US" sz="1600" dirty="0" smtClean="0">
                <a:ea typeface="ＭＳ Ｐゴシック" pitchFamily="34" charset="-128"/>
              </a:rPr>
              <a:t>   - April-July observed were double May 1</a:t>
            </a:r>
            <a:r>
              <a:rPr lang="en-US" sz="1600" baseline="30000" dirty="0" smtClean="0">
                <a:ea typeface="ＭＳ Ｐゴシック" pitchFamily="34" charset="-128"/>
              </a:rPr>
              <a:t>st</a:t>
            </a:r>
            <a:r>
              <a:rPr lang="en-US" sz="1600" dirty="0" smtClean="0">
                <a:ea typeface="ＭＳ Ｐゴシック" pitchFamily="34" charset="-128"/>
              </a:rPr>
              <a:t> forecasts at some points</a:t>
            </a:r>
          </a:p>
          <a:p>
            <a:pPr>
              <a:buFont typeface="Wingdings 2"/>
              <a:buNone/>
            </a:pPr>
            <a:endParaRPr lang="en-US" sz="1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021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320" y="-762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Upper Green: Basin Conditions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5822" t="13905" r="10308" b="51634"/>
          <a:stretch/>
        </p:blipFill>
        <p:spPr>
          <a:xfrm>
            <a:off x="3534609" y="1224337"/>
            <a:ext cx="1637005" cy="118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120" y="3690873"/>
            <a:ext cx="5334000" cy="3167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3103" r="48138"/>
          <a:stretch/>
        </p:blipFill>
        <p:spPr>
          <a:xfrm>
            <a:off x="20320" y="1224337"/>
            <a:ext cx="3556696" cy="29796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577" y="4204035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% of 1981-2010 </a:t>
            </a:r>
            <a:r>
              <a:rPr lang="en-US" sz="1400" dirty="0" err="1" smtClean="0"/>
              <a:t>avg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779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3000</TotalTime>
  <Words>1086</Words>
  <Application>Microsoft Macintosh PowerPoint</Application>
  <PresentationFormat>On-screen Show (4:3)</PresentationFormat>
  <Paragraphs>267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Flow</vt:lpstr>
      <vt:lpstr>Water Year 2015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Colorado Basin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Year 2015 Review </dc:title>
  <dc:creator>bja</dc:creator>
  <cp:lastModifiedBy>bja</cp:lastModifiedBy>
  <cp:revision>87</cp:revision>
  <dcterms:created xsi:type="dcterms:W3CDTF">2015-11-23T19:20:01Z</dcterms:created>
  <dcterms:modified xsi:type="dcterms:W3CDTF">2015-12-08T15:00:14Z</dcterms:modified>
</cp:coreProperties>
</file>