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7" r:id="rId2"/>
    <p:sldId id="268" r:id="rId3"/>
    <p:sldId id="269" r:id="rId4"/>
    <p:sldId id="276" r:id="rId5"/>
    <p:sldId id="277" r:id="rId6"/>
    <p:sldId id="278" r:id="rId7"/>
    <p:sldId id="279" r:id="rId8"/>
    <p:sldId id="281" r:id="rId9"/>
    <p:sldId id="285" r:id="rId10"/>
    <p:sldId id="284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1ABD9-607E-C74C-8BC0-8E9FA9A7B1B5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3BD6-0B59-DE4D-AA65-EF6F33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293"/>
            <a:ext cx="8865207" cy="66707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77581" y="664140"/>
            <a:ext cx="9066419" cy="401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1703"/>
            <a:ext cx="9144000" cy="655450"/>
          </a:xfrm>
          <a:prstGeom prst="rect">
            <a:avLst/>
          </a:prstGeom>
          <a:gradFill rotWithShape="1">
            <a:gsLst>
              <a:gs pos="89000">
                <a:srgbClr val="E3ECF8"/>
              </a:gs>
              <a:gs pos="99000">
                <a:schemeClr val="tx2">
                  <a:lumMod val="20000"/>
                  <a:lumOff val="80000"/>
                </a:schemeClr>
              </a:gs>
              <a:gs pos="0">
                <a:schemeClr val="bg1">
                  <a:lumMod val="97000"/>
                  <a:lumOff val="300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  <a:extLst/>
        </p:spPr>
        <p:txBody>
          <a:bodyPr wrap="none" lIns="91925" tIns="45962" rIns="91925" bIns="4596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-7374" y="649795"/>
            <a:ext cx="9151200" cy="0"/>
          </a:xfrm>
          <a:prstGeom prst="line">
            <a:avLst/>
          </a:prstGeom>
          <a:ln>
            <a:solidFill>
              <a:srgbClr val="A4B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0" y="6464300"/>
            <a:ext cx="9144000" cy="0"/>
          </a:xfrm>
          <a:prstGeom prst="line">
            <a:avLst/>
          </a:prstGeom>
          <a:ln>
            <a:solidFill>
              <a:srgbClr val="A4B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78" y="609600"/>
            <a:ext cx="89302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78" y="1981200"/>
            <a:ext cx="89302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" y="6469090"/>
            <a:ext cx="9144000" cy="403225"/>
          </a:xfrm>
          <a:prstGeom prst="rect">
            <a:avLst/>
          </a:prstGeom>
          <a:gradFill rotWithShape="1">
            <a:gsLst>
              <a:gs pos="0">
                <a:schemeClr val="bg1">
                  <a:lumMod val="70000"/>
                  <a:lumOff val="30000"/>
                </a:schemeClr>
              </a:gs>
              <a:gs pos="50000">
                <a:schemeClr val="tx2">
                  <a:lumMod val="18000"/>
                  <a:lumOff val="82000"/>
                </a:schemeClr>
              </a:gs>
              <a:gs pos="100000">
                <a:schemeClr val="bg1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" name="Picture 7" descr="noaa_logo"/>
          <p:cNvPicPr>
            <a:picLocks noChangeAspect="1" noChangeArrowheads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" y="6116873"/>
            <a:ext cx="696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w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84736" y="1826491"/>
            <a:ext cx="82782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Baseflow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(Aug-Dec)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Monthly Forecast Verification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CRFS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December 8, 2015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2: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What impacts the performance of the forecast?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7928" y="633375"/>
            <a:ext cx="834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Elevation and rain versus snow also impacts the forecast errors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2018"/>
          <a:stretch/>
        </p:blipFill>
        <p:spPr>
          <a:xfrm>
            <a:off x="87929" y="1105684"/>
            <a:ext cx="2657846" cy="20949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45774" y="1002707"/>
            <a:ext cx="3151353" cy="3918361"/>
            <a:chOff x="2658580" y="1105684"/>
            <a:chExt cx="3151353" cy="39183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48958" b="41647"/>
            <a:stretch/>
          </p:blipFill>
          <p:spPr>
            <a:xfrm>
              <a:off x="2658580" y="1105684"/>
              <a:ext cx="3151353" cy="35779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254728" y="3682033"/>
              <a:ext cx="102287" cy="1016425"/>
            </a:xfrm>
            <a:prstGeom prst="rect">
              <a:avLst/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6175" t="95697" r="50801"/>
            <a:stretch/>
          </p:blipFill>
          <p:spPr>
            <a:xfrm>
              <a:off x="2956235" y="4685837"/>
              <a:ext cx="2773611" cy="33820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852058" y="1002707"/>
            <a:ext cx="3100436" cy="3918361"/>
            <a:chOff x="5852058" y="1002707"/>
            <a:chExt cx="3100436" cy="3918361"/>
          </a:xfrm>
        </p:grpSpPr>
        <p:grpSp>
          <p:nvGrpSpPr>
            <p:cNvPr id="15" name="Group 14"/>
            <p:cNvGrpSpPr/>
            <p:nvPr/>
          </p:nvGrpSpPr>
          <p:grpSpPr>
            <a:xfrm>
              <a:off x="5852058" y="1002707"/>
              <a:ext cx="3100436" cy="3918361"/>
              <a:chOff x="0" y="57725"/>
              <a:chExt cx="4736460" cy="437669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/>
              <a:srcRect r="49451" b="41113"/>
              <a:stretch/>
            </p:blipFill>
            <p:spPr>
              <a:xfrm>
                <a:off x="0" y="57725"/>
                <a:ext cx="4736460" cy="403848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/>
              <a:srcRect l="6175" t="95697" r="50801"/>
              <a:stretch/>
            </p:blipFill>
            <p:spPr>
              <a:xfrm>
                <a:off x="594631" y="4096207"/>
                <a:ext cx="4027422" cy="338208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8432814" y="3567526"/>
              <a:ext cx="102287" cy="1016425"/>
            </a:xfrm>
            <a:prstGeom prst="rect">
              <a:avLst/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2590" y="4879262"/>
            <a:ext cx="8584794" cy="1978738"/>
            <a:chOff x="442590" y="4879262"/>
            <a:chExt cx="8584794" cy="1978738"/>
          </a:xfrm>
        </p:grpSpPr>
        <p:grpSp>
          <p:nvGrpSpPr>
            <p:cNvPr id="29" name="Group 28"/>
            <p:cNvGrpSpPr/>
            <p:nvPr/>
          </p:nvGrpSpPr>
          <p:grpSpPr>
            <a:xfrm>
              <a:off x="2774903" y="4879262"/>
              <a:ext cx="6252481" cy="1978738"/>
              <a:chOff x="2774903" y="4879262"/>
              <a:chExt cx="6252481" cy="197873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774903" y="4879262"/>
                <a:ext cx="3122224" cy="1978738"/>
                <a:chOff x="1245012" y="1305742"/>
                <a:chExt cx="7253161" cy="4635803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5012" y="1305742"/>
                  <a:ext cx="7253161" cy="4635803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1876280" y="1816795"/>
                  <a:ext cx="2144874" cy="72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~8600 </a:t>
                  </a:r>
                  <a:r>
                    <a:rPr lang="en-US" sz="1400" dirty="0" err="1" smtClean="0"/>
                    <a:t>ft</a:t>
                  </a:r>
                  <a:endParaRPr lang="en-US" sz="1400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876279" y="4325045"/>
                  <a:ext cx="972462" cy="869586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11000"/>
                  </a:schemeClr>
                </a:solidFill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085323" y="4879262"/>
                <a:ext cx="2942061" cy="1978738"/>
                <a:chOff x="4061458" y="2626923"/>
                <a:chExt cx="4612407" cy="3074939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61458" y="2626923"/>
                  <a:ext cx="4612407" cy="3074939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4431776" y="4637887"/>
                  <a:ext cx="708936" cy="566362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11000"/>
                  </a:schemeClr>
                </a:solidFill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431775" y="2918197"/>
                  <a:ext cx="1563164" cy="50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~8800 </a:t>
                  </a:r>
                  <a:r>
                    <a:rPr lang="en-US" sz="1400" dirty="0" err="1" smtClean="0"/>
                    <a:t>ft</a:t>
                  </a:r>
                  <a:endParaRPr lang="en-US" sz="1400" dirty="0"/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442590" y="5578212"/>
              <a:ext cx="219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Rain versus snow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50017" y="1011317"/>
            <a:ext cx="1041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Animas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60075" y="1011317"/>
            <a:ext cx="138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Fontenelle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660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3: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Are there specific monthly volumes or lead time issues?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0810" y="641709"/>
            <a:ext cx="834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Yes. Forecasts of December volumes have errors more similar to climatology than other months.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80435" y="1319571"/>
            <a:ext cx="457526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going on in December?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Transition in hydrology (ice)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Decline in quality of observed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Calibration error increases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Less variability in flows of winter months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46861" y="1252081"/>
            <a:ext cx="3410710" cy="2618932"/>
            <a:chOff x="146861" y="1252081"/>
            <a:chExt cx="3410710" cy="2618932"/>
          </a:xfrm>
        </p:grpSpPr>
        <p:grpSp>
          <p:nvGrpSpPr>
            <p:cNvPr id="27" name="Group 26"/>
            <p:cNvGrpSpPr/>
            <p:nvPr/>
          </p:nvGrpSpPr>
          <p:grpSpPr>
            <a:xfrm>
              <a:off x="146861" y="1252081"/>
              <a:ext cx="3410710" cy="2618932"/>
              <a:chOff x="3907231" y="873241"/>
              <a:chExt cx="4810760" cy="491466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7231" y="977146"/>
                <a:ext cx="4810760" cy="481076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15658" y="873241"/>
                <a:ext cx="3121380" cy="6636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Flaming Gorge</a:t>
                </a:r>
                <a:endParaRPr lang="en-US" sz="14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105437" y="2853241"/>
              <a:ext cx="182663" cy="33055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0811" y="3688336"/>
            <a:ext cx="3446760" cy="2784543"/>
            <a:chOff x="110811" y="3688336"/>
            <a:chExt cx="3446760" cy="2784543"/>
          </a:xfrm>
        </p:grpSpPr>
        <p:grpSp>
          <p:nvGrpSpPr>
            <p:cNvPr id="33" name="Group 32"/>
            <p:cNvGrpSpPr/>
            <p:nvPr/>
          </p:nvGrpSpPr>
          <p:grpSpPr>
            <a:xfrm>
              <a:off x="110811" y="3688336"/>
              <a:ext cx="3446760" cy="2784543"/>
              <a:chOff x="5004096" y="692106"/>
              <a:chExt cx="3579103" cy="341608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4096" y="692106"/>
                <a:ext cx="3579103" cy="3416089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468873" y="784439"/>
                <a:ext cx="157910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Vallecito</a:t>
                </a:r>
                <a:endParaRPr lang="en-US" sz="1400" dirty="0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3096739" y="5458732"/>
              <a:ext cx="182663" cy="33055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85805"/>
              </p:ext>
            </p:extLst>
          </p:nvPr>
        </p:nvGraphicFramePr>
        <p:xfrm>
          <a:off x="4498773" y="3413261"/>
          <a:ext cx="4136031" cy="1537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275"/>
                <a:gridCol w="692908"/>
                <a:gridCol w="879592"/>
                <a:gridCol w="879592"/>
                <a:gridCol w="617664"/>
              </a:tblGrid>
              <a:tr h="30745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Variability</a:t>
                      </a:r>
                      <a:r>
                        <a:rPr lang="en-US" sz="1400" baseline="0" dirty="0" smtClean="0"/>
                        <a:t> in Observed Monthly Flows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4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Flaming</a:t>
                      </a:r>
                      <a:r>
                        <a:rPr lang="en-US" sz="1400" baseline="0" dirty="0" smtClean="0"/>
                        <a:t> Gorge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Vallecito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745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(KAF)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166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 (KAF)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96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9403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Summary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670" y="937555"/>
            <a:ext cx="7731166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ESP monthly forecasts for the months of Aug-Nov have less error than climatology (average) for all forecast lead times 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Large fall precipitation events increase monthly forecast errors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Elevation and rain versus snow impacts monthly forecast errors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December forecast errors may be higher than climatology due the transition in hydrology, lower quality observed data, and less variation in winter flows</a:t>
            </a:r>
          </a:p>
        </p:txBody>
      </p:sp>
    </p:spTree>
    <p:extLst>
      <p:ext uri="{BB962C8B-B14F-4D97-AF65-F5344CB8AC3E}">
        <p14:creationId xmlns:p14="http://schemas.microsoft.com/office/powerpoint/2010/main" val="3146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21004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Objectives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720" y="812800"/>
            <a:ext cx="8432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Analyze performance of ESP monthly volume forecasts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Baseflow</a:t>
            </a:r>
            <a:r>
              <a:rPr lang="en-US" dirty="0" smtClean="0"/>
              <a:t> </a:t>
            </a:r>
            <a:r>
              <a:rPr lang="en-US" dirty="0"/>
              <a:t>period (August</a:t>
            </a:r>
            <a:r>
              <a:rPr lang="en-US" dirty="0" smtClean="0"/>
              <a:t>-December</a:t>
            </a:r>
            <a:r>
              <a:rPr lang="en-US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1981-2010 ESP reforecasts; not official forecasts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BOR MTOM Points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Forecast lead times: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August 1</a:t>
            </a:r>
            <a:r>
              <a:rPr lang="en-US" baseline="30000" dirty="0"/>
              <a:t>st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dirty="0"/>
              <a:t>September 1</a:t>
            </a:r>
            <a:r>
              <a:rPr lang="en-US" baseline="30000" dirty="0"/>
              <a:t>st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dirty="0"/>
              <a:t>October 1</a:t>
            </a:r>
            <a:r>
              <a:rPr lang="en-US" baseline="30000" dirty="0"/>
              <a:t>st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dirty="0"/>
              <a:t>November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Answer key questions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Does ESP perform better than climatology (average)?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What impacts the performance of the monthly forecasts?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Are there specific monthly volume or lead time issues?</a:t>
            </a:r>
          </a:p>
          <a:p>
            <a:pPr lvl="1"/>
            <a:r>
              <a:rPr lang="en-US" sz="2000" dirty="0" smtClean="0"/>
              <a:t> 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2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15618" y="1747520"/>
            <a:ext cx="4180840" cy="4180840"/>
            <a:chOff x="4815618" y="1747520"/>
            <a:chExt cx="4180840" cy="418084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618" y="1747520"/>
              <a:ext cx="4180840" cy="41808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545585" y="1907483"/>
              <a:ext cx="1579109" cy="3540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Fontenelle</a:t>
              </a:r>
              <a:endParaRPr lang="en-US" sz="1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1: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Does ESP perform better than climatology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48516"/>
          <a:stretch/>
        </p:blipFill>
        <p:spPr>
          <a:xfrm>
            <a:off x="166885" y="680720"/>
            <a:ext cx="4587995" cy="577088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683761" y="929129"/>
            <a:ext cx="812577" cy="637313"/>
            <a:chOff x="4683761" y="691564"/>
            <a:chExt cx="812577" cy="776314"/>
          </a:xfrm>
        </p:grpSpPr>
        <p:grpSp>
          <p:nvGrpSpPr>
            <p:cNvPr id="39" name="Group 38"/>
            <p:cNvGrpSpPr/>
            <p:nvPr/>
          </p:nvGrpSpPr>
          <p:grpSpPr>
            <a:xfrm>
              <a:off x="4683761" y="822027"/>
              <a:ext cx="131857" cy="487680"/>
              <a:chOff x="4897343" y="762000"/>
              <a:chExt cx="131857" cy="4876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97343" y="762000"/>
                <a:ext cx="131857" cy="477520"/>
                <a:chOff x="4897343" y="762000"/>
                <a:chExt cx="131857" cy="477520"/>
              </a:xfrm>
              <a:solidFill>
                <a:schemeClr val="bg1"/>
              </a:solidFill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897343" y="873760"/>
                  <a:ext cx="131857" cy="2438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>
                  <a:stCxn id="23" idx="1"/>
                  <a:endCxn id="23" idx="3"/>
                </p:cNvCxnSpPr>
                <p:nvPr/>
              </p:nvCxnSpPr>
              <p:spPr>
                <a:xfrm>
                  <a:off x="4897343" y="995680"/>
                  <a:ext cx="131857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3" idx="2"/>
                </p:cNvCxnSpPr>
                <p:nvPr/>
              </p:nvCxnSpPr>
              <p:spPr>
                <a:xfrm>
                  <a:off x="4963272" y="1117600"/>
                  <a:ext cx="0" cy="12192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963272" y="762000"/>
                  <a:ext cx="0" cy="11176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897343" y="762000"/>
                  <a:ext cx="131857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4897343" y="1249680"/>
                <a:ext cx="1318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764818" y="691564"/>
              <a:ext cx="711200" cy="30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10%</a:t>
              </a:r>
              <a:endParaRPr lang="en-US" sz="105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74978" y="1158582"/>
              <a:ext cx="711200" cy="30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9</a:t>
              </a:r>
              <a:r>
                <a:rPr lang="en-US" sz="1050" dirty="0" smtClean="0"/>
                <a:t>0%</a:t>
              </a:r>
              <a:endParaRPr lang="en-US" sz="105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85138" y="934129"/>
              <a:ext cx="711200" cy="30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50%</a:t>
              </a:r>
              <a:endParaRPr lang="en-US" sz="105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1280" y="812800"/>
            <a:ext cx="5547360" cy="3332480"/>
            <a:chOff x="81280" y="812800"/>
            <a:chExt cx="5547360" cy="3332480"/>
          </a:xfrm>
        </p:grpSpPr>
        <p:sp>
          <p:nvSpPr>
            <p:cNvPr id="50" name="Rounded Rectangle 49"/>
            <p:cNvSpPr/>
            <p:nvPr/>
          </p:nvSpPr>
          <p:spPr>
            <a:xfrm>
              <a:off x="81280" y="812800"/>
              <a:ext cx="4602481" cy="115824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354320" y="3921760"/>
              <a:ext cx="274320" cy="22352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466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1: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Does ESP perform better than climatology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96665" y="823773"/>
            <a:ext cx="3453704" cy="3366780"/>
            <a:chOff x="299477" y="977146"/>
            <a:chExt cx="2927013" cy="292701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477" y="977146"/>
              <a:ext cx="2927013" cy="29270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47526" y="1029878"/>
              <a:ext cx="13382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Fontenelle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50368" y="823773"/>
            <a:ext cx="3577015" cy="3381264"/>
            <a:chOff x="3907231" y="977146"/>
            <a:chExt cx="4810760" cy="4810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7231" y="977146"/>
              <a:ext cx="4810760" cy="481076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649325" y="1085894"/>
              <a:ext cx="2523445" cy="478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Flaming Gorge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8569" y="3882776"/>
            <a:ext cx="3328448" cy="3060256"/>
            <a:chOff x="3184112" y="3855469"/>
            <a:chExt cx="3060256" cy="30602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4112" y="3855469"/>
              <a:ext cx="3060256" cy="306025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068447" y="3900742"/>
              <a:ext cx="19160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Yampa-</a:t>
              </a:r>
              <a:r>
                <a:rPr lang="en-US" sz="1400" dirty="0" err="1" smtClean="0"/>
                <a:t>Deerlodge</a:t>
              </a:r>
              <a:endParaRPr lang="en-US" sz="1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" y="692106"/>
            <a:ext cx="246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Green River Basin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1: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Does ESP perform better than climatology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692106"/>
            <a:ext cx="246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Gunnison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59023" y="684448"/>
            <a:ext cx="3189254" cy="3189254"/>
            <a:chOff x="1659023" y="684448"/>
            <a:chExt cx="3189254" cy="31892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023" y="684448"/>
              <a:ext cx="3189254" cy="318925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848386" y="760916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Taylor Park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0287" y="692105"/>
            <a:ext cx="3200645" cy="3181597"/>
            <a:chOff x="4830287" y="692105"/>
            <a:chExt cx="3200645" cy="31815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0287" y="692105"/>
              <a:ext cx="3200645" cy="318159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035291" y="768319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Blue Mesa</a:t>
              </a:r>
              <a:endParaRPr lang="en-US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48564" y="3598620"/>
            <a:ext cx="3259380" cy="3259380"/>
            <a:chOff x="1648564" y="3598620"/>
            <a:chExt cx="3259380" cy="32593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8564" y="3598620"/>
              <a:ext cx="3259380" cy="32593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848386" y="3686140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Morrow Point</a:t>
              </a:r>
              <a:endParaRPr lang="en-US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48277" y="3598620"/>
            <a:ext cx="3238174" cy="3259380"/>
            <a:chOff x="4848277" y="3598620"/>
            <a:chExt cx="3238174" cy="32593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8277" y="3598620"/>
              <a:ext cx="3238174" cy="32593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16014" y="3672781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Crystal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44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1: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Does ESP perform better than climatology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692106"/>
            <a:ext cx="246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San Juan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88007" y="692106"/>
            <a:ext cx="3416089" cy="3416089"/>
            <a:chOff x="1588007" y="692106"/>
            <a:chExt cx="3416089" cy="34160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8007" y="692106"/>
              <a:ext cx="3416089" cy="341608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03478" y="777097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Animas-Durango</a:t>
              </a:r>
              <a:endParaRPr 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291" y="768319"/>
            <a:ext cx="15791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Mesa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16014" y="3672781"/>
            <a:ext cx="15791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Crystal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04096" y="692106"/>
            <a:ext cx="3579103" cy="3416089"/>
            <a:chOff x="5004096" y="692106"/>
            <a:chExt cx="3579103" cy="34160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096" y="692106"/>
              <a:ext cx="3579103" cy="341608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68873" y="784439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Vallecito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18080" y="3818405"/>
            <a:ext cx="3247600" cy="3039595"/>
            <a:chOff x="3495178" y="3930532"/>
            <a:chExt cx="3170501" cy="29274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5178" y="3930532"/>
              <a:ext cx="3170501" cy="29274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45994" y="3945312"/>
              <a:ext cx="15791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Navajo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70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1: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Does ESP perform better than climatology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692106"/>
            <a:ext cx="246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Lake Powell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0" y="1175817"/>
            <a:ext cx="5243651" cy="48971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63402" y="1317029"/>
            <a:ext cx="18044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Lake Powell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7184"/>
              </p:ext>
            </p:extLst>
          </p:nvPr>
        </p:nvGraphicFramePr>
        <p:xfrm>
          <a:off x="6017822" y="3256941"/>
          <a:ext cx="28373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489"/>
                <a:gridCol w="105581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of Average Errors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August Forecast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700</a:t>
                      </a:r>
                      <a:r>
                        <a:rPr lang="en-US" sz="1500" baseline="0" dirty="0" smtClean="0"/>
                        <a:t> KAF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October Forecast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300 KAF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2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2: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What impacts the performance of the forecast?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0810" y="633186"/>
            <a:ext cx="834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Fall rain events result in larger forecast errors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954107"/>
            <a:ext cx="3073328" cy="3281936"/>
            <a:chOff x="1588007" y="692106"/>
            <a:chExt cx="3416089" cy="34160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8007" y="692106"/>
              <a:ext cx="3416089" cy="341608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419243" y="781730"/>
              <a:ext cx="1845838" cy="320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Animas-Durango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97918" y="1347988"/>
            <a:ext cx="528481" cy="239370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10276" y="1120526"/>
            <a:ext cx="6222179" cy="3916140"/>
            <a:chOff x="2910276" y="1120526"/>
            <a:chExt cx="6222179" cy="39161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r="48958" b="41647"/>
            <a:stretch/>
          </p:blipFill>
          <p:spPr>
            <a:xfrm>
              <a:off x="2910276" y="1120527"/>
              <a:ext cx="3151353" cy="3577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6175" t="95697" r="50801"/>
            <a:stretch/>
          </p:blipFill>
          <p:spPr>
            <a:xfrm>
              <a:off x="3208549" y="4698458"/>
              <a:ext cx="2773611" cy="3382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r="48697" b="27544"/>
            <a:stretch/>
          </p:blipFill>
          <p:spPr>
            <a:xfrm>
              <a:off x="6061629" y="1120526"/>
              <a:ext cx="3070826" cy="36319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l="6175" t="95697" r="50801"/>
            <a:stretch/>
          </p:blipFill>
          <p:spPr>
            <a:xfrm>
              <a:off x="6401439" y="4789462"/>
              <a:ext cx="2619597" cy="24720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506430" y="2547426"/>
            <a:ext cx="3178380" cy="2151032"/>
            <a:chOff x="5506430" y="2547426"/>
            <a:chExt cx="3178380" cy="2151032"/>
          </a:xfrm>
        </p:grpSpPr>
        <p:sp>
          <p:nvSpPr>
            <p:cNvPr id="32" name="Rectangle 31"/>
            <p:cNvSpPr/>
            <p:nvPr/>
          </p:nvSpPr>
          <p:spPr>
            <a:xfrm>
              <a:off x="5506430" y="3682033"/>
              <a:ext cx="102287" cy="1016425"/>
            </a:xfrm>
            <a:prstGeom prst="rect">
              <a:avLst/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582523" y="2547426"/>
              <a:ext cx="102287" cy="1016425"/>
            </a:xfrm>
            <a:prstGeom prst="rect">
              <a:avLst/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48788" y="5020180"/>
            <a:ext cx="7483667" cy="1837820"/>
            <a:chOff x="1643733" y="5036666"/>
            <a:chExt cx="7635261" cy="18378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733" y="5036666"/>
              <a:ext cx="2881842" cy="183782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/>
            <a:srcRect l="57177" t="46233" r="6220" b="31489"/>
            <a:stretch/>
          </p:blipFill>
          <p:spPr>
            <a:xfrm>
              <a:off x="4566666" y="5312126"/>
              <a:ext cx="2165067" cy="150958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/>
            <a:srcRect l="56890" t="47351" r="8093" b="34379"/>
            <a:stretch/>
          </p:blipFill>
          <p:spPr>
            <a:xfrm>
              <a:off x="6507108" y="5333666"/>
              <a:ext cx="2320160" cy="14880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t="10191" r="79425" b="61845"/>
            <a:stretch/>
          </p:blipFill>
          <p:spPr>
            <a:xfrm>
              <a:off x="8372627" y="5393512"/>
              <a:ext cx="906367" cy="136551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715419" y="5060465"/>
              <a:ext cx="16606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September 2006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11994" y="5078030"/>
              <a:ext cx="16606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October 2006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077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2283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 2: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4" y="142240"/>
            <a:ext cx="726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What impacts the performance of the forecast?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0810" y="843260"/>
            <a:ext cx="3073328" cy="3281936"/>
            <a:chOff x="110810" y="954107"/>
            <a:chExt cx="3073328" cy="3281936"/>
          </a:xfrm>
        </p:grpSpPr>
        <p:grpSp>
          <p:nvGrpSpPr>
            <p:cNvPr id="18" name="Group 17"/>
            <p:cNvGrpSpPr/>
            <p:nvPr/>
          </p:nvGrpSpPr>
          <p:grpSpPr>
            <a:xfrm>
              <a:off x="110810" y="954107"/>
              <a:ext cx="3073328" cy="3281936"/>
              <a:chOff x="1588007" y="692106"/>
              <a:chExt cx="3416089" cy="341608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8007" y="692106"/>
                <a:ext cx="3416089" cy="3416089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19243" y="817459"/>
                <a:ext cx="1845838" cy="288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Animas-Durango</a:t>
                </a:r>
                <a:endParaRPr lang="en-US" sz="1200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498743" y="1347988"/>
              <a:ext cx="528481" cy="23937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6044" y="1049412"/>
            <a:ext cx="3171340" cy="3360607"/>
            <a:chOff x="114300" y="0"/>
            <a:chExt cx="4542075" cy="4329336"/>
          </a:xfrm>
        </p:grpSpPr>
        <p:pic>
          <p:nvPicPr>
            <p:cNvPr id="7" name="Picture 6" descr="DRGC2.aug.ESP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53" b="41105"/>
            <a:stretch/>
          </p:blipFill>
          <p:spPr>
            <a:xfrm>
              <a:off x="114300" y="0"/>
              <a:ext cx="4542075" cy="4038997"/>
            </a:xfrm>
            <a:prstGeom prst="rect">
              <a:avLst/>
            </a:prstGeom>
          </p:spPr>
        </p:pic>
        <p:pic>
          <p:nvPicPr>
            <p:cNvPr id="9" name="Picture 8" descr="DRGC2.aug.ESP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" t="95266" r="50033" b="1"/>
            <a:stretch/>
          </p:blipFill>
          <p:spPr>
            <a:xfrm>
              <a:off x="594918" y="4004671"/>
              <a:ext cx="3974116" cy="324665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069728" y="2025461"/>
            <a:ext cx="286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Remove 2006 from error analysis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73548" y="2425687"/>
            <a:ext cx="1140456" cy="206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793882" y="3656757"/>
            <a:ext cx="742039" cy="501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607507" y="4348837"/>
            <a:ext cx="528481" cy="239370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62984" y="3878810"/>
            <a:ext cx="3086781" cy="3036915"/>
            <a:chOff x="3284265" y="4115131"/>
            <a:chExt cx="2800594" cy="2800594"/>
          </a:xfrm>
        </p:grpSpPr>
        <p:pic>
          <p:nvPicPr>
            <p:cNvPr id="19" name="Picture 18" descr="DRGC2.allerrors.ES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265" y="4115131"/>
              <a:ext cx="2800594" cy="280059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73548" y="4199545"/>
              <a:ext cx="1660632" cy="25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Animas-Durango</a:t>
              </a:r>
              <a:endParaRPr lang="en-US" sz="12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3181924" y="4245691"/>
            <a:ext cx="528481" cy="221899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29724"/>
              </p:ext>
            </p:extLst>
          </p:nvPr>
        </p:nvGraphicFramePr>
        <p:xfrm>
          <a:off x="5535921" y="4764719"/>
          <a:ext cx="3190305" cy="1208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975"/>
                <a:gridCol w="823022"/>
                <a:gridCol w="811966"/>
                <a:gridCol w="757342"/>
              </a:tblGrid>
              <a:tr h="5476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Oct MAE</a:t>
                      </a:r>
                      <a:r>
                        <a:rPr lang="en-US" sz="1100" baseline="0" dirty="0" smtClean="0"/>
                        <a:t> (KAF)</a:t>
                      </a:r>
                    </a:p>
                    <a:p>
                      <a:r>
                        <a:rPr lang="en-US" sz="1100" baseline="0" dirty="0" smtClean="0"/>
                        <a:t>w/2006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 MAE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(KAF)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No 2006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% Change</a:t>
                      </a:r>
                      <a:r>
                        <a:rPr lang="en-US" sz="1100" baseline="0" dirty="0" smtClean="0"/>
                        <a:t> in Error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2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Aug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Fcst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10.6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8.0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25%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2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Sep </a:t>
                      </a:r>
                      <a:r>
                        <a:rPr lang="en-US" sz="1100" dirty="0" err="1" smtClean="0"/>
                        <a:t>Fcst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11.2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9.0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-20%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810" y="633186"/>
            <a:ext cx="834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Fall precipitation events result in larger forecast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8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yd_ens_pred_in_NWS">
  <a:themeElements>
    <a:clrScheme name="hyd_ens_pred_in_NW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6600FF"/>
      </a:folHlink>
    </a:clrScheme>
    <a:fontScheme name="hyd_ens_pred_in_NW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yd_ens_pred_in_NW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_ens_pred_in_NW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13435</TotalTime>
  <Words>476</Words>
  <Application>Microsoft Macintosh PowerPoint</Application>
  <PresentationFormat>On-screen Show (4:3)</PresentationFormat>
  <Paragraphs>141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hyd_ens_pred_in_NWS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Nielson</dc:creator>
  <cp:lastModifiedBy>Ashley Nielson</cp:lastModifiedBy>
  <cp:revision>111</cp:revision>
  <dcterms:created xsi:type="dcterms:W3CDTF">2015-10-08T15:13:56Z</dcterms:created>
  <dcterms:modified xsi:type="dcterms:W3CDTF">2015-12-08T16:48:27Z</dcterms:modified>
</cp:coreProperties>
</file>