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69" r:id="rId3"/>
    <p:sldId id="431" r:id="rId4"/>
    <p:sldId id="406" r:id="rId5"/>
    <p:sldId id="409" r:id="rId6"/>
    <p:sldId id="410" r:id="rId7"/>
    <p:sldId id="419" r:id="rId8"/>
    <p:sldId id="422" r:id="rId9"/>
    <p:sldId id="421" r:id="rId10"/>
    <p:sldId id="423" r:id="rId11"/>
    <p:sldId id="420" r:id="rId12"/>
    <p:sldId id="424" r:id="rId13"/>
    <p:sldId id="433" r:id="rId14"/>
    <p:sldId id="434" r:id="rId15"/>
    <p:sldId id="435" r:id="rId16"/>
    <p:sldId id="403" r:id="rId17"/>
    <p:sldId id="425" r:id="rId18"/>
    <p:sldId id="426" r:id="rId19"/>
    <p:sldId id="427" r:id="rId20"/>
    <p:sldId id="428" r:id="rId21"/>
    <p:sldId id="379" r:id="rId22"/>
    <p:sldId id="432" r:id="rId23"/>
    <p:sldId id="429" r:id="rId24"/>
    <p:sldId id="430" r:id="rId25"/>
    <p:sldId id="436" r:id="rId26"/>
    <p:sldId id="401" r:id="rId27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3399"/>
    <a:srgbClr val="D0A070"/>
    <a:srgbClr val="FFFF99"/>
    <a:srgbClr val="969696"/>
    <a:srgbClr val="FFFFCC"/>
    <a:srgbClr val="FF3300"/>
    <a:srgbClr val="3366CC"/>
    <a:srgbClr val="3366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1" autoAdjust="0"/>
    <p:restoredTop sz="95563" autoAdjust="0"/>
  </p:normalViewPr>
  <p:slideViewPr>
    <p:cSldViewPr>
      <p:cViewPr>
        <p:scale>
          <a:sx n="80" d="100"/>
          <a:sy n="80" d="100"/>
        </p:scale>
        <p:origin x="-7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t" anchorCtr="0" compatLnSpc="1">
            <a:prstTxWarp prst="textNoShape">
              <a:avLst/>
            </a:prstTxWarp>
          </a:bodyPr>
          <a:lstStyle>
            <a:lvl1pPr defTabSz="91765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26" y="0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t" anchorCtr="0" compatLnSpc="1">
            <a:prstTxWarp prst="textNoShape">
              <a:avLst/>
            </a:prstTxWarp>
          </a:bodyPr>
          <a:lstStyle>
            <a:lvl1pPr algn="r" defTabSz="91765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659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b" anchorCtr="0" compatLnSpc="1">
            <a:prstTxWarp prst="textNoShape">
              <a:avLst/>
            </a:prstTxWarp>
          </a:bodyPr>
          <a:lstStyle>
            <a:lvl1pPr defTabSz="91765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26" y="8842659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b" anchorCtr="0" compatLnSpc="1">
            <a:prstTxWarp prst="textNoShape">
              <a:avLst/>
            </a:prstTxWarp>
          </a:bodyPr>
          <a:lstStyle>
            <a:lvl1pPr algn="r" defTabSz="917659">
              <a:defRPr sz="1200"/>
            </a:lvl1pPr>
          </a:lstStyle>
          <a:p>
            <a:pPr>
              <a:defRPr/>
            </a:pPr>
            <a:fld id="{8F0F7604-1F1C-41F7-9A3F-2EBAAC6CC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73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t" anchorCtr="0" compatLnSpc="1">
            <a:prstTxWarp prst="textNoShape">
              <a:avLst/>
            </a:prstTxWarp>
          </a:bodyPr>
          <a:lstStyle>
            <a:lvl1pPr defTabSz="91765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26" y="0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t" anchorCtr="0" compatLnSpc="1">
            <a:prstTxWarp prst="textNoShape">
              <a:avLst/>
            </a:prstTxWarp>
          </a:bodyPr>
          <a:lstStyle>
            <a:lvl1pPr algn="r" defTabSz="91765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5325"/>
            <a:ext cx="4656137" cy="3494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33" y="4423639"/>
            <a:ext cx="5620410" cy="41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659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b" anchorCtr="0" compatLnSpc="1">
            <a:prstTxWarp prst="textNoShape">
              <a:avLst/>
            </a:prstTxWarp>
          </a:bodyPr>
          <a:lstStyle>
            <a:lvl1pPr defTabSz="91765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26" y="8842659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b" anchorCtr="0" compatLnSpc="1">
            <a:prstTxWarp prst="textNoShape">
              <a:avLst/>
            </a:prstTxWarp>
          </a:bodyPr>
          <a:lstStyle>
            <a:lvl1pPr algn="r" defTabSz="917659">
              <a:defRPr sz="1200"/>
            </a:lvl1pPr>
          </a:lstStyle>
          <a:p>
            <a:pPr>
              <a:defRPr/>
            </a:pPr>
            <a:fld id="{60AB34C6-AB08-4484-9AD0-59956862C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63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6858"/>
            <a:fld id="{0C080248-6D1F-43C3-8D83-B04857BC2AC4}" type="slidenum">
              <a:rPr lang="en-US" smtClean="0"/>
              <a:pPr defTabSz="916858"/>
              <a:t>2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87388"/>
            <a:ext cx="4681537" cy="351313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752" y="4423639"/>
            <a:ext cx="5150772" cy="41203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979726" y="8842659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65" tIns="45884" rIns="91765" bIns="45884" anchor="b"/>
          <a:lstStyle/>
          <a:p>
            <a:pPr algn="r" defTabSz="916858"/>
            <a:fld id="{B1C7C9FD-C208-4547-8060-C123F0099E60}" type="slidenum">
              <a:rPr lang="en-US" sz="1200"/>
              <a:pPr algn="r" defTabSz="916858"/>
              <a:t>4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765" tIns="45884" rIns="91765" bIns="45884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9B112-3953-46F8-BBC7-F4CE246E35D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9B112-3953-46F8-BBC7-F4CE246E35D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9B112-3953-46F8-BBC7-F4CE246E35D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E6383-8871-4DCB-881C-7CC92F3C034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E6383-8871-4DCB-881C-7CC92F3C034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123A1-7620-44C6-8733-976952AFAA7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F36CD-04C7-4FBF-87C4-E707D3334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8E359-B8EA-4BC5-B10D-D643DE6FE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F0335-D389-4B9F-8FC2-40D6A8AF2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650D9-6D76-4E54-A3FA-A369A6EFE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F043D-D879-464A-AD72-1E137323A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A897E-3CEF-4CAF-892F-088CA1B15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D459B-133E-4AEF-A17B-3F2CEB84C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07692-F220-4226-AF12-F443447F0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D40F0-F059-428B-A85E-92431F229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327AA-BAF8-4C0F-98C9-1C6FC43A0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21C7B-FFA5-45FD-9642-3B254E3A7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F6FDC-C91E-425F-9F59-19FC65B30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DCDBF-D61C-4CCE-92AC-A61DEC112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1A0908-B261-4CF0-B2BA-C62968099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81000" y="2573338"/>
            <a:ext cx="8305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CRFS Technical </a:t>
            </a:r>
            <a:r>
              <a:rPr lang="en-US" sz="3600" b="1" dirty="0" smtClean="0">
                <a:solidFill>
                  <a:schemeClr val="bg1"/>
                </a:solidFill>
              </a:rPr>
              <a:t>Committee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Spring Meeting</a:t>
            </a:r>
            <a:r>
              <a:rPr lang="en-US" sz="3600" b="1" dirty="0">
                <a:solidFill>
                  <a:schemeClr val="bg1"/>
                </a:solidFill>
              </a:rPr>
              <a:t/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LC Operations Update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March 26, 2015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914400"/>
          </a:xfrm>
        </p:spPr>
        <p:txBody>
          <a:bodyPr/>
          <a:lstStyle/>
          <a:p>
            <a:pPr algn="l" eaLnBrk="1" hangingPunct="1"/>
            <a:r>
              <a:rPr lang="en-US" sz="3200" b="1" dirty="0">
                <a:solidFill>
                  <a:srgbClr val="FFFFFF"/>
                </a:solidFill>
              </a:rPr>
              <a:t>Lower Basin </a:t>
            </a:r>
            <a:r>
              <a:rPr lang="en-US" sz="3200" b="1">
                <a:solidFill>
                  <a:srgbClr val="FFFFFF"/>
                </a:solidFill>
              </a:rPr>
              <a:t>Side </a:t>
            </a:r>
            <a:r>
              <a:rPr lang="en-US" sz="3200" b="1" smtClean="0">
                <a:solidFill>
                  <a:srgbClr val="FFFFFF"/>
                </a:solidFill>
              </a:rPr>
              <a:t>Inflows</a:t>
            </a:r>
            <a:r>
              <a:rPr lang="en-US" sz="3200" b="1" dirty="0">
                <a:solidFill>
                  <a:srgbClr val="FFFFFF"/>
                </a:solidFill>
              </a:rPr>
              <a:t/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  <a:latin typeface="Arial" pitchFamily="34" charset="0"/>
              </a:rPr>
              <a:t>Intervening Flow from Glen Canyon to Hoover Dam</a:t>
            </a:r>
            <a:endParaRPr lang="en-US" sz="2800" b="1" baseline="30000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770813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" t="576" r="776" b="10545"/>
          <a:stretch/>
        </p:blipFill>
        <p:spPr>
          <a:xfrm>
            <a:off x="746150" y="1245108"/>
            <a:ext cx="7651700" cy="4469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304800" y="138168"/>
            <a:ext cx="857970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latin typeface="Arial"/>
              </a:rPr>
              <a:t>Lake Mead Intervening Flow 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</a:rPr>
              <a:t>Forecast – March 2015</a:t>
            </a:r>
            <a:endParaRPr lang="en-US" sz="2000" b="1" dirty="0">
              <a:solidFill>
                <a:srgbClr val="FFFFFF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/>
              </a:rPr>
              <a:t>Based on CBRFC Forecast Dated March 16, 2015</a:t>
            </a: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53" name="TextBox 11"/>
          <p:cNvSpPr txBox="1">
            <a:spLocks noChangeArrowheads="1"/>
          </p:cNvSpPr>
          <p:nvPr/>
        </p:nvSpPr>
        <p:spPr bwMode="auto">
          <a:xfrm>
            <a:off x="838200" y="1292352"/>
            <a:ext cx="4085844" cy="55399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 smtClean="0">
                <a:solidFill>
                  <a:srgbClr val="333399"/>
                </a:solidFill>
                <a:latin typeface="Arial"/>
              </a:rPr>
              <a:t>Total Intervening Flow</a:t>
            </a:r>
            <a:r>
              <a:rPr lang="en-US" sz="1500" b="1" baseline="30000" dirty="0" smtClean="0">
                <a:solidFill>
                  <a:srgbClr val="333399"/>
                </a:solidFill>
                <a:latin typeface="Arial"/>
              </a:rPr>
              <a:t>1</a:t>
            </a:r>
            <a:r>
              <a:rPr lang="en-US" sz="1500" b="1" dirty="0" smtClean="0">
                <a:solidFill>
                  <a:srgbClr val="333399"/>
                </a:solidFill>
                <a:latin typeface="Arial"/>
              </a:rPr>
              <a:t>:  80 </a:t>
            </a:r>
            <a:r>
              <a:rPr lang="en-US" sz="1500" b="1" dirty="0" err="1" smtClean="0">
                <a:solidFill>
                  <a:srgbClr val="333399"/>
                </a:solidFill>
                <a:latin typeface="Arial"/>
              </a:rPr>
              <a:t>kaf</a:t>
            </a:r>
            <a:r>
              <a:rPr lang="en-US" sz="1500" b="1" dirty="0" smtClean="0">
                <a:solidFill>
                  <a:srgbClr val="333399"/>
                </a:solidFill>
                <a:latin typeface="Arial"/>
              </a:rPr>
              <a:t> (73%) </a:t>
            </a:r>
            <a:endParaRPr lang="en-US" sz="1500" b="1" dirty="0">
              <a:solidFill>
                <a:srgbClr val="3333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333399"/>
                </a:solidFill>
                <a:latin typeface="Arial"/>
              </a:rPr>
              <a:t>24-Month </a:t>
            </a:r>
            <a:r>
              <a:rPr lang="en-US" sz="1500" b="1" dirty="0" smtClean="0">
                <a:solidFill>
                  <a:srgbClr val="333399"/>
                </a:solidFill>
                <a:latin typeface="Arial"/>
              </a:rPr>
              <a:t>Study Intervening Flow</a:t>
            </a:r>
            <a:r>
              <a:rPr lang="en-US" sz="1500" b="1" baseline="30000" dirty="0">
                <a:solidFill>
                  <a:srgbClr val="333399"/>
                </a:solidFill>
                <a:latin typeface="Arial"/>
              </a:rPr>
              <a:t>2</a:t>
            </a:r>
            <a:r>
              <a:rPr lang="en-US" sz="1500" b="1" dirty="0" smtClean="0">
                <a:solidFill>
                  <a:srgbClr val="333399"/>
                </a:solidFill>
                <a:latin typeface="Arial"/>
              </a:rPr>
              <a:t>:  61 </a:t>
            </a:r>
            <a:r>
              <a:rPr lang="en-US" sz="1500" b="1" dirty="0" err="1" smtClean="0">
                <a:solidFill>
                  <a:srgbClr val="333399"/>
                </a:solidFill>
                <a:latin typeface="Arial"/>
              </a:rPr>
              <a:t>kaf</a:t>
            </a:r>
            <a:endParaRPr lang="en-US" sz="1500" b="1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6201" y="5867400"/>
            <a:ext cx="4648200" cy="84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aseline="30000" dirty="0" smtClean="0">
                <a:solidFill>
                  <a:srgbClr val="FFFFFF"/>
                </a:solidFill>
                <a:latin typeface="Arial"/>
              </a:rPr>
              <a:t>1</a:t>
            </a:r>
            <a:r>
              <a:rPr lang="en-US" sz="1200" dirty="0" smtClean="0">
                <a:solidFill>
                  <a:srgbClr val="FFFFFF"/>
                </a:solidFill>
                <a:latin typeface="Arial"/>
              </a:rPr>
              <a:t>Percent of average based on period of record from 1981-2010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1200" baseline="30000" dirty="0" smtClean="0">
              <a:solidFill>
                <a:srgbClr val="FFFFFF"/>
              </a:solidFill>
              <a:latin typeface="Arial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aseline="30000" dirty="0">
                <a:solidFill>
                  <a:srgbClr val="FFFFFF"/>
                </a:solidFill>
                <a:latin typeface="Arial"/>
              </a:rPr>
              <a:t>2</a:t>
            </a:r>
            <a:r>
              <a:rPr lang="en-US" sz="1200" dirty="0" smtClean="0">
                <a:solidFill>
                  <a:srgbClr val="FFFFFF"/>
                </a:solidFill>
                <a:latin typeface="Arial"/>
              </a:rPr>
              <a:t>This value is based on the 5-year average from 2010-2014. 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Arial"/>
              </a:rPr>
              <a:t>The 24-month study uses a 5-year average to model intervening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Arial"/>
              </a:rPr>
              <a:t>flows between Glen Canyon Dam and Lake Mead. </a:t>
            </a:r>
            <a:endParaRPr lang="en-US" sz="1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735755" y="5380023"/>
            <a:ext cx="25103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400" dirty="0" smtClean="0">
                <a:solidFill>
                  <a:srgbClr val="FF0000"/>
                </a:solidFill>
                <a:latin typeface="Arial"/>
              </a:rPr>
              <a:t>% </a:t>
            </a:r>
            <a:r>
              <a:rPr lang="en-US" sz="1400" dirty="0">
                <a:solidFill>
                  <a:srgbClr val="FF0000"/>
                </a:solidFill>
                <a:latin typeface="Arial"/>
              </a:rPr>
              <a:t>of Average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/ </a:t>
            </a:r>
            <a:r>
              <a:rPr lang="en-US" sz="1400" dirty="0">
                <a:solidFill>
                  <a:srgbClr val="3366CC"/>
                </a:solidFill>
                <a:latin typeface="Arial"/>
              </a:rPr>
              <a:t>% of Median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33626" y="3994070"/>
            <a:ext cx="1650802" cy="492443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Arial"/>
              </a:rPr>
              <a:t>Virgin River</a:t>
            </a:r>
            <a:endParaRPr lang="en-US" sz="1400" dirty="0" smtClean="0">
              <a:solidFill>
                <a:srgbClr val="00206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10.0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kaf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200" dirty="0" smtClean="0">
                <a:solidFill>
                  <a:srgbClr val="FF0000"/>
                </a:solidFill>
                <a:latin typeface="Arial"/>
              </a:rPr>
              <a:t>43% 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/ </a:t>
            </a:r>
            <a:r>
              <a:rPr lang="en-US" sz="1200" dirty="0" smtClean="0">
                <a:solidFill>
                  <a:srgbClr val="3366CC"/>
                </a:solidFill>
                <a:latin typeface="Arial"/>
              </a:rPr>
              <a:t>68%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)</a:t>
            </a:r>
            <a:r>
              <a:rPr lang="en-US" sz="1200" dirty="0" smtClean="0">
                <a:solidFill>
                  <a:srgbClr val="3366CC"/>
                </a:solidFill>
                <a:latin typeface="Arial"/>
              </a:rPr>
              <a:t> </a:t>
            </a:r>
            <a:endParaRPr lang="en-US" sz="1200" b="1" dirty="0" smtClean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1799653"/>
            <a:ext cx="1759688" cy="492443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 smtClean="0">
                <a:solidFill>
                  <a:srgbClr val="002060"/>
                </a:solidFill>
                <a:latin typeface="Arial"/>
              </a:rPr>
              <a:t>Paria</a:t>
            </a:r>
            <a:r>
              <a:rPr lang="en-US" sz="1400" b="1" dirty="0" smtClean="0">
                <a:solidFill>
                  <a:srgbClr val="002060"/>
                </a:solidFill>
                <a:latin typeface="Arial"/>
              </a:rPr>
              <a:t> River</a:t>
            </a:r>
            <a:endParaRPr lang="en-US" sz="1400" dirty="0" smtClean="0">
              <a:solidFill>
                <a:srgbClr val="00206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.0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kaf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200" dirty="0" smtClean="0">
                <a:solidFill>
                  <a:srgbClr val="FF0000"/>
                </a:solidFill>
                <a:latin typeface="Arial"/>
              </a:rPr>
              <a:t>135% 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/ </a:t>
            </a:r>
            <a:r>
              <a:rPr lang="en-US" sz="1200" dirty="0" smtClean="0">
                <a:solidFill>
                  <a:srgbClr val="3366CC"/>
                </a:solidFill>
                <a:latin typeface="Arial"/>
              </a:rPr>
              <a:t>184%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)</a:t>
            </a:r>
            <a:r>
              <a:rPr lang="en-US" sz="1200" dirty="0" smtClean="0">
                <a:solidFill>
                  <a:srgbClr val="3366CC"/>
                </a:solidFill>
                <a:latin typeface="Arial"/>
              </a:rPr>
              <a:t> </a:t>
            </a:r>
            <a:endParaRPr lang="en-US" sz="1200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95822" y="4111010"/>
            <a:ext cx="1933956" cy="492443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Arial"/>
              </a:rPr>
              <a:t>Little Colorado River</a:t>
            </a:r>
            <a:endParaRPr lang="en-US" sz="1400" dirty="0" smtClean="0">
              <a:solidFill>
                <a:srgbClr val="00206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12.9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kaf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200" dirty="0" smtClean="0">
                <a:solidFill>
                  <a:srgbClr val="FF0000"/>
                </a:solidFill>
                <a:latin typeface="Arial"/>
              </a:rPr>
              <a:t>43% 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/ </a:t>
            </a:r>
            <a:r>
              <a:rPr lang="en-US" sz="1200" dirty="0" smtClean="0">
                <a:solidFill>
                  <a:srgbClr val="3366CC"/>
                </a:solidFill>
                <a:latin typeface="Arial"/>
              </a:rPr>
              <a:t>63%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)</a:t>
            </a:r>
            <a:r>
              <a:rPr lang="en-US" sz="1200" dirty="0" smtClean="0">
                <a:solidFill>
                  <a:srgbClr val="3366CC"/>
                </a:solidFill>
                <a:latin typeface="Arial"/>
              </a:rPr>
              <a:t> </a:t>
            </a:r>
            <a:endParaRPr lang="en-US" sz="1200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 rot="2903122">
            <a:off x="1403226" y="3794300"/>
            <a:ext cx="68249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Muddy River</a:t>
            </a:r>
            <a:endParaRPr lang="en-US" sz="5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 rot="19332410">
            <a:off x="1189857" y="4342753"/>
            <a:ext cx="830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smtClean="0">
                <a:solidFill>
                  <a:srgbClr val="002060"/>
                </a:solidFill>
                <a:latin typeface="Arial"/>
              </a:rPr>
              <a:t>Lake Mead</a:t>
            </a:r>
            <a:endParaRPr lang="en-US" sz="8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 rot="19444041">
            <a:off x="6779206" y="2996509"/>
            <a:ext cx="943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smtClean="0">
                <a:solidFill>
                  <a:srgbClr val="002060"/>
                </a:solidFill>
                <a:latin typeface="Arial"/>
              </a:rPr>
              <a:t>Lake Powell</a:t>
            </a:r>
            <a:endParaRPr lang="en-US" sz="8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 rot="2502761">
            <a:off x="6194870" y="5120063"/>
            <a:ext cx="84815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Little Colorado River</a:t>
            </a:r>
            <a:endParaRPr lang="en-US" sz="5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 rot="4492843">
            <a:off x="5540601" y="2846851"/>
            <a:ext cx="68249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Paria River</a:t>
            </a:r>
            <a:endParaRPr lang="en-US" sz="5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 rot="17289193">
            <a:off x="1789500" y="3656231"/>
            <a:ext cx="68249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Virgin River</a:t>
            </a:r>
            <a:endParaRPr lang="en-US" sz="5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 rot="2675693">
            <a:off x="650129" y="4533357"/>
            <a:ext cx="6824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Las Vegas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" b="1">
              <a:solidFill>
                <a:srgbClr val="00206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Wash</a:t>
            </a:r>
            <a:endParaRPr lang="en-US" sz="5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 algn="l"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641" y="5225101"/>
            <a:ext cx="810299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207" y="399215"/>
            <a:ext cx="7865782" cy="5680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457200"/>
            <a:ext cx="44196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2060"/>
                </a:solidFill>
                <a:latin typeface="Arial"/>
              </a:rPr>
              <a:t>STATUS OF OTHER LOWER BASIN RESERVOIRS</a:t>
            </a:r>
            <a:endParaRPr lang="en-US" sz="1000" b="1" dirty="0" smtClean="0">
              <a:solidFill>
                <a:srgbClr val="002060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2060"/>
                </a:solidFill>
                <a:latin typeface="Arial"/>
              </a:rPr>
              <a:t>a</a:t>
            </a:r>
            <a:r>
              <a:rPr lang="en-US" sz="1100" b="1" dirty="0" smtClean="0">
                <a:solidFill>
                  <a:srgbClr val="002060"/>
                </a:solidFill>
                <a:latin typeface="Arial"/>
              </a:rPr>
              <a:t>s of March 23, 2015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8360" y="4876800"/>
            <a:ext cx="1752600" cy="923330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Arial"/>
              </a:rPr>
              <a:t>Painted Rock Dam</a:t>
            </a:r>
            <a:endParaRPr lang="en-US" sz="1400" dirty="0" smtClean="0">
              <a:solidFill>
                <a:srgbClr val="00206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Elevation: 	535.0 feet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Capacity: 	0%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Inflow:	0 </a:t>
            </a:r>
            <a:r>
              <a:rPr lang="en-US" sz="1000" dirty="0" err="1" smtClean="0">
                <a:solidFill>
                  <a:srgbClr val="002060"/>
                </a:solidFill>
                <a:latin typeface="Arial"/>
              </a:rPr>
              <a:t>cfs</a:t>
            </a:r>
            <a:endParaRPr lang="en-US" sz="1000" dirty="0" smtClean="0">
              <a:solidFill>
                <a:srgbClr val="00206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Outflow:	0 </a:t>
            </a:r>
            <a:r>
              <a:rPr lang="en-US" sz="1000" dirty="0" err="1" smtClean="0">
                <a:solidFill>
                  <a:srgbClr val="002060"/>
                </a:solidFill>
                <a:latin typeface="Arial"/>
              </a:rPr>
              <a:t>cfs</a:t>
            </a:r>
            <a:endParaRPr lang="en-US" sz="1000" dirty="0" smtClean="0">
              <a:solidFill>
                <a:srgbClr val="002060"/>
              </a:solidFill>
              <a:latin typeface="Arial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68314" y="3597906"/>
            <a:ext cx="114300" cy="952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44808" y="3424816"/>
            <a:ext cx="762000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Painted Rock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87132" y="3458297"/>
            <a:ext cx="754500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Stewart Mtn.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39532" y="3632561"/>
            <a:ext cx="754500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Mormon Flat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91932" y="3804011"/>
            <a:ext cx="754500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Horse Mesa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727332" y="3282571"/>
            <a:ext cx="0" cy="1757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841632" y="3282572"/>
            <a:ext cx="0" cy="3499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4935599" y="3208770"/>
            <a:ext cx="58434" cy="5952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85304" y="3219531"/>
            <a:ext cx="685800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Roosevelt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5113879" y="3132268"/>
            <a:ext cx="118110" cy="872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70763" y="1741377"/>
            <a:ext cx="1752600" cy="615553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Arial"/>
              </a:rPr>
              <a:t>Salt River Project</a:t>
            </a:r>
            <a:endParaRPr lang="en-US" sz="1400" dirty="0" smtClean="0">
              <a:solidFill>
                <a:srgbClr val="00206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060"/>
                </a:solidFill>
                <a:latin typeface="Arial"/>
              </a:rPr>
              <a:t>Capacity: 	</a:t>
            </a: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58%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Content: 	1.33 </a:t>
            </a:r>
            <a:r>
              <a:rPr lang="en-US" sz="1000" dirty="0" err="1" smtClean="0">
                <a:solidFill>
                  <a:srgbClr val="002060"/>
                </a:solidFill>
                <a:latin typeface="Arial"/>
              </a:rPr>
              <a:t>maf</a:t>
            </a:r>
            <a:endParaRPr lang="en-US" sz="1000" dirty="0" smtClean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7168" name="TextBox 7167"/>
          <p:cNvSpPr txBox="1"/>
          <p:nvPr/>
        </p:nvSpPr>
        <p:spPr>
          <a:xfrm rot="20302363">
            <a:off x="3010068" y="3751418"/>
            <a:ext cx="49077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Gila River</a:t>
            </a:r>
            <a:endParaRPr lang="en-US" sz="5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 rot="20784000">
            <a:off x="5401089" y="2945651"/>
            <a:ext cx="49077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Salt River</a:t>
            </a:r>
            <a:endParaRPr lang="en-US" sz="5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 rot="4553179">
            <a:off x="5545918" y="4609300"/>
            <a:ext cx="6790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San Pedro River</a:t>
            </a:r>
            <a:endParaRPr lang="en-US" sz="5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 rot="2200562">
            <a:off x="4625084" y="4259728"/>
            <a:ext cx="76362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Santa Cruz River</a:t>
            </a:r>
            <a:endParaRPr lang="en-US" sz="5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 rot="16513705">
            <a:off x="4280746" y="2492685"/>
            <a:ext cx="54358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Verde River</a:t>
            </a:r>
            <a:endParaRPr lang="en-US" sz="5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26461" y="2631959"/>
            <a:ext cx="737958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Horseshoe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05895" y="2848579"/>
            <a:ext cx="611565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Bartlett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4631010" y="2754138"/>
            <a:ext cx="19264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4713251" y="2945392"/>
            <a:ext cx="19264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17512009">
            <a:off x="3812228" y="2484678"/>
            <a:ext cx="71945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Agua Fria River</a:t>
            </a:r>
            <a:endParaRPr lang="en-US" sz="5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 rot="17512009">
            <a:off x="1729163" y="3197919"/>
            <a:ext cx="71945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Colorado  River</a:t>
            </a:r>
            <a:endParaRPr lang="en-US" sz="5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 rot="803633">
            <a:off x="2414320" y="2353963"/>
            <a:ext cx="809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Bill Williams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" b="1">
              <a:solidFill>
                <a:srgbClr val="00206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River</a:t>
            </a:r>
            <a:endParaRPr lang="en-US" sz="5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1777" y="2117201"/>
            <a:ext cx="568069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Alamo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820999" y="2291502"/>
            <a:ext cx="105253" cy="1318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414290" y="2647031"/>
            <a:ext cx="558031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Parker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2446762" y="2497862"/>
            <a:ext cx="0" cy="1429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130914" y="1590707"/>
            <a:ext cx="558031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Davis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2130914" y="1447800"/>
            <a:ext cx="112194" cy="1429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767230" y="584179"/>
            <a:ext cx="152400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09199" y="479145"/>
            <a:ext cx="558031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Hoover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33983" y="1219200"/>
            <a:ext cx="1919017" cy="1077218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Arial"/>
              </a:rPr>
              <a:t>Alamo Dam</a:t>
            </a:r>
            <a:endParaRPr lang="en-US" sz="1400" dirty="0" smtClean="0">
              <a:solidFill>
                <a:srgbClr val="00206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Elevation: 	1,095.02 feet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Capacity: 	7%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Content:	68 </a:t>
            </a:r>
            <a:r>
              <a:rPr lang="en-US" sz="1000" dirty="0" err="1" smtClean="0">
                <a:solidFill>
                  <a:srgbClr val="002060"/>
                </a:solidFill>
                <a:latin typeface="Arial"/>
              </a:rPr>
              <a:t>kaf</a:t>
            </a:r>
            <a:endParaRPr lang="en-US" sz="1000" dirty="0" smtClean="0">
              <a:solidFill>
                <a:srgbClr val="00206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Inflow:	</a:t>
            </a:r>
            <a:r>
              <a:rPr lang="en-US" sz="1000" dirty="0">
                <a:solidFill>
                  <a:srgbClr val="002060"/>
                </a:solidFill>
                <a:latin typeface="Arial"/>
              </a:rPr>
              <a:t>0</a:t>
            </a: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1000" dirty="0" err="1" smtClean="0">
                <a:solidFill>
                  <a:srgbClr val="002060"/>
                </a:solidFill>
                <a:latin typeface="Arial"/>
              </a:rPr>
              <a:t>cfs</a:t>
            </a:r>
            <a:endParaRPr lang="en-US" sz="1000" dirty="0" smtClean="0">
              <a:solidFill>
                <a:srgbClr val="00206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Outflow:	25 </a:t>
            </a:r>
            <a:r>
              <a:rPr lang="en-US" sz="1000" dirty="0" err="1" smtClean="0">
                <a:solidFill>
                  <a:srgbClr val="002060"/>
                </a:solidFill>
                <a:latin typeface="Arial"/>
              </a:rPr>
              <a:t>cfs</a:t>
            </a:r>
            <a:endParaRPr lang="en-US" sz="1000" dirty="0" smtClean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 algn="l"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701" y="5617250"/>
            <a:ext cx="810299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USBR\CRFS\2015\March 26\Santa_Mar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68" y="609600"/>
            <a:ext cx="740026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764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USBR\CRFS\2015\March 26\Big_Sand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68" y="533400"/>
            <a:ext cx="740026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846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USBR\CRFS\2015\March 26\Alamo_stat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01" y="304800"/>
            <a:ext cx="6662798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262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dirty="0" smtClean="0">
                <a:solidFill>
                  <a:schemeClr val="bg1"/>
                </a:solidFill>
              </a:rPr>
              <a:t>Lower Basin Operations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Calendar Year 2015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Lake Mead Operating Conditions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Operating under the Normal/ICS Surplus Condition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Lower Basin projected water use of 7.5 maf +/- ICS created or delivered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Mexico projected to take delivery of 1.5 maf +/- any water deferred or delivered</a:t>
            </a:r>
          </a:p>
        </p:txBody>
      </p:sp>
    </p:spTree>
    <p:extLst>
      <p:ext uri="{BB962C8B-B14F-4D97-AF65-F5344CB8AC3E}">
        <p14:creationId xmlns:p14="http://schemas.microsoft.com/office/powerpoint/2010/main" val="42199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412816" y="3758076"/>
            <a:ext cx="381000" cy="248018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86" name="AutoShape 5"/>
          <p:cNvSpPr>
            <a:spLocks noChangeArrowheads="1"/>
          </p:cNvSpPr>
          <p:nvPr/>
        </p:nvSpPr>
        <p:spPr bwMode="auto">
          <a:xfrm rot="10800000">
            <a:off x="1524000" y="3758072"/>
            <a:ext cx="1943099" cy="2498403"/>
          </a:xfrm>
          <a:prstGeom prst="rtTriangle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 flipV="1">
            <a:off x="5704953" y="4108450"/>
            <a:ext cx="1610247" cy="2131850"/>
          </a:xfrm>
          <a:prstGeom prst="rtTriangle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5325908" y="4108450"/>
            <a:ext cx="381000" cy="212980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0" name="Line 15"/>
          <p:cNvSpPr>
            <a:spLocks noChangeShapeType="1"/>
          </p:cNvSpPr>
          <p:nvPr/>
        </p:nvSpPr>
        <p:spPr bwMode="auto">
          <a:xfrm>
            <a:off x="5334000" y="1981200"/>
            <a:ext cx="3657600" cy="0"/>
          </a:xfrm>
          <a:prstGeom prst="line">
            <a:avLst/>
          </a:prstGeom>
          <a:noFill/>
          <a:ln w="15875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4495800" y="1797050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1,219.6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392" name="Text Box 19"/>
          <p:cNvSpPr txBox="1">
            <a:spLocks noChangeArrowheads="1"/>
          </p:cNvSpPr>
          <p:nvPr/>
        </p:nvSpPr>
        <p:spPr bwMode="auto">
          <a:xfrm>
            <a:off x="7772400" y="1697038"/>
            <a:ext cx="1319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26.120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393" name="Text Box 27"/>
          <p:cNvSpPr txBox="1">
            <a:spLocks noChangeArrowheads="1"/>
          </p:cNvSpPr>
          <p:nvPr/>
        </p:nvSpPr>
        <p:spPr bwMode="auto">
          <a:xfrm>
            <a:off x="228600" y="17526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</a:rPr>
              <a:t>Lake Powell</a:t>
            </a:r>
          </a:p>
        </p:txBody>
      </p:sp>
      <p:sp>
        <p:nvSpPr>
          <p:cNvPr id="16394" name="Text Box 28"/>
          <p:cNvSpPr txBox="1">
            <a:spLocks noChangeArrowheads="1"/>
          </p:cNvSpPr>
          <p:nvPr/>
        </p:nvSpPr>
        <p:spPr bwMode="auto">
          <a:xfrm>
            <a:off x="5334000" y="16002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</a:rPr>
              <a:t>Lake Mead</a:t>
            </a:r>
          </a:p>
        </p:txBody>
      </p:sp>
      <p:sp>
        <p:nvSpPr>
          <p:cNvPr id="16395" name="Line 29"/>
          <p:cNvSpPr>
            <a:spLocks noChangeShapeType="1"/>
          </p:cNvSpPr>
          <p:nvPr/>
        </p:nvSpPr>
        <p:spPr bwMode="auto">
          <a:xfrm>
            <a:off x="5334000" y="1981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6" name="Line 30"/>
          <p:cNvSpPr>
            <a:spLocks noChangeShapeType="1"/>
          </p:cNvSpPr>
          <p:nvPr/>
        </p:nvSpPr>
        <p:spPr bwMode="auto">
          <a:xfrm flipV="1">
            <a:off x="5334000" y="6240308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8" name="Text Box 38"/>
          <p:cNvSpPr txBox="1">
            <a:spLocks noChangeArrowheads="1"/>
          </p:cNvSpPr>
          <p:nvPr/>
        </p:nvSpPr>
        <p:spPr bwMode="auto">
          <a:xfrm>
            <a:off x="3810000" y="19494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</a:rPr>
              <a:t>3,700</a:t>
            </a:r>
          </a:p>
        </p:txBody>
      </p:sp>
      <p:sp>
        <p:nvSpPr>
          <p:cNvPr id="16399" name="Line 39"/>
          <p:cNvSpPr>
            <a:spLocks noChangeShapeType="1"/>
          </p:cNvSpPr>
          <p:nvPr/>
        </p:nvSpPr>
        <p:spPr bwMode="auto">
          <a:xfrm>
            <a:off x="228600" y="2133600"/>
            <a:ext cx="3581400" cy="0"/>
          </a:xfrm>
          <a:prstGeom prst="line">
            <a:avLst/>
          </a:prstGeom>
          <a:noFill/>
          <a:ln w="15875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00" name="Text Box 40"/>
          <p:cNvSpPr txBox="1">
            <a:spLocks noChangeArrowheads="1"/>
          </p:cNvSpPr>
          <p:nvPr/>
        </p:nvSpPr>
        <p:spPr bwMode="auto">
          <a:xfrm>
            <a:off x="158750" y="1857375"/>
            <a:ext cx="1212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24.322 maf</a:t>
            </a:r>
          </a:p>
        </p:txBody>
      </p:sp>
      <p:sp>
        <p:nvSpPr>
          <p:cNvPr id="16401" name="Text Box 41"/>
          <p:cNvSpPr txBox="1">
            <a:spLocks noChangeArrowheads="1"/>
          </p:cNvSpPr>
          <p:nvPr/>
        </p:nvSpPr>
        <p:spPr bwMode="auto">
          <a:xfrm>
            <a:off x="0" y="5862935"/>
            <a:ext cx="11608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FF99"/>
                </a:solidFill>
              </a:rPr>
              <a:t>Not to Scale</a:t>
            </a:r>
          </a:p>
        </p:txBody>
      </p:sp>
      <p:sp>
        <p:nvSpPr>
          <p:cNvPr id="16421" name="Line 48"/>
          <p:cNvSpPr>
            <a:spLocks noChangeShapeType="1"/>
          </p:cNvSpPr>
          <p:nvPr/>
        </p:nvSpPr>
        <p:spPr bwMode="auto">
          <a:xfrm flipV="1">
            <a:off x="884251" y="2927682"/>
            <a:ext cx="2910325" cy="2173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22" name="Line 14"/>
          <p:cNvSpPr>
            <a:spLocks noChangeShapeType="1"/>
          </p:cNvSpPr>
          <p:nvPr/>
        </p:nvSpPr>
        <p:spPr bwMode="auto">
          <a:xfrm>
            <a:off x="1828800" y="4191000"/>
            <a:ext cx="1981200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23" name="Line 48"/>
          <p:cNvSpPr>
            <a:spLocks noChangeShapeType="1"/>
          </p:cNvSpPr>
          <p:nvPr/>
        </p:nvSpPr>
        <p:spPr bwMode="auto">
          <a:xfrm>
            <a:off x="5334000" y="3124200"/>
            <a:ext cx="2819400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25" name="Text Box 18"/>
          <p:cNvSpPr txBox="1">
            <a:spLocks noChangeArrowheads="1"/>
          </p:cNvSpPr>
          <p:nvPr/>
        </p:nvSpPr>
        <p:spPr bwMode="auto">
          <a:xfrm>
            <a:off x="7989536" y="2956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16.2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426" name="Text Box 26"/>
          <p:cNvSpPr txBox="1">
            <a:spLocks noChangeArrowheads="1"/>
          </p:cNvSpPr>
          <p:nvPr/>
        </p:nvSpPr>
        <p:spPr bwMode="auto">
          <a:xfrm>
            <a:off x="742950" y="401002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9.5 maf</a:t>
            </a:r>
          </a:p>
        </p:txBody>
      </p:sp>
      <p:sp>
        <p:nvSpPr>
          <p:cNvPr id="16427" name="Text Box 50"/>
          <p:cNvSpPr txBox="1">
            <a:spLocks noChangeArrowheads="1"/>
          </p:cNvSpPr>
          <p:nvPr/>
        </p:nvSpPr>
        <p:spPr bwMode="auto">
          <a:xfrm>
            <a:off x="7161367" y="397192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9.6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428" name="Text Box 26"/>
          <p:cNvSpPr txBox="1">
            <a:spLocks noChangeArrowheads="1"/>
          </p:cNvSpPr>
          <p:nvPr/>
        </p:nvSpPr>
        <p:spPr bwMode="auto">
          <a:xfrm>
            <a:off x="-103442" y="2758405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FFFFFF"/>
                </a:solidFill>
              </a:rPr>
              <a:t>17.1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429" name="Text Box 8"/>
          <p:cNvSpPr txBox="1">
            <a:spLocks noChangeArrowheads="1"/>
          </p:cNvSpPr>
          <p:nvPr/>
        </p:nvSpPr>
        <p:spPr bwMode="auto">
          <a:xfrm>
            <a:off x="4648200" y="2955616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1,145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430" name="Text Box 51"/>
          <p:cNvSpPr txBox="1">
            <a:spLocks noChangeArrowheads="1"/>
          </p:cNvSpPr>
          <p:nvPr/>
        </p:nvSpPr>
        <p:spPr bwMode="auto">
          <a:xfrm>
            <a:off x="4648200" y="397192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1,075</a:t>
            </a:r>
          </a:p>
        </p:txBody>
      </p:sp>
      <p:sp>
        <p:nvSpPr>
          <p:cNvPr id="16431" name="Text Box 12"/>
          <p:cNvSpPr txBox="1">
            <a:spLocks noChangeArrowheads="1"/>
          </p:cNvSpPr>
          <p:nvPr/>
        </p:nvSpPr>
        <p:spPr bwMode="auto">
          <a:xfrm>
            <a:off x="3810000" y="2757269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3,649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437" name="Text Box 12"/>
          <p:cNvSpPr txBox="1">
            <a:spLocks noChangeArrowheads="1"/>
          </p:cNvSpPr>
          <p:nvPr/>
        </p:nvSpPr>
        <p:spPr bwMode="auto">
          <a:xfrm>
            <a:off x="3810000" y="394017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3,575</a:t>
            </a:r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2819400" y="5410200"/>
            <a:ext cx="966788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5334000" y="5514975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2.5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3200400" y="5514975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1.9 maf</a:t>
            </a: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6019800" y="56388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</a:rPr>
              <a:t>Dead Storage</a:t>
            </a: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1752600" y="56388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</a:rPr>
              <a:t>Dead Storage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41629" y="5410199"/>
            <a:ext cx="982971" cy="309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6188384" y="5242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0.0 maf</a:t>
            </a: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1692584" y="5242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0.0 </a:t>
            </a:r>
            <a:r>
              <a:rPr lang="en-US" sz="1600" dirty="0" err="1">
                <a:solidFill>
                  <a:srgbClr val="FFFFFF"/>
                </a:solidFill>
              </a:rPr>
              <a:t>maf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4714875" y="5242234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895</a:t>
            </a: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3810000" y="5233524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3,370</a:t>
            </a:r>
          </a:p>
        </p:txBody>
      </p:sp>
      <p:sp>
        <p:nvSpPr>
          <p:cNvPr id="58" name="Line 48"/>
          <p:cNvSpPr>
            <a:spLocks noChangeShapeType="1"/>
          </p:cNvSpPr>
          <p:nvPr/>
        </p:nvSpPr>
        <p:spPr bwMode="auto">
          <a:xfrm>
            <a:off x="5369828" y="3733800"/>
            <a:ext cx="2250173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4648200" y="35814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1,105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0" name="Text Box 18"/>
          <p:cNvSpPr txBox="1">
            <a:spLocks noChangeArrowheads="1"/>
          </p:cNvSpPr>
          <p:nvPr/>
        </p:nvSpPr>
        <p:spPr bwMode="auto">
          <a:xfrm>
            <a:off x="7620000" y="35814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12.2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>
            <a:off x="2286000" y="4756768"/>
            <a:ext cx="1504443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35" name="Line 36"/>
          <p:cNvSpPr>
            <a:spLocks noChangeShapeType="1"/>
          </p:cNvSpPr>
          <p:nvPr/>
        </p:nvSpPr>
        <p:spPr bwMode="auto">
          <a:xfrm>
            <a:off x="3798888" y="2133600"/>
            <a:ext cx="0" cy="4114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36" name="Line 37"/>
          <p:cNvSpPr>
            <a:spLocks noChangeShapeType="1"/>
          </p:cNvSpPr>
          <p:nvPr/>
        </p:nvSpPr>
        <p:spPr bwMode="auto">
          <a:xfrm flipH="1" flipV="1">
            <a:off x="238125" y="2133600"/>
            <a:ext cx="3200400" cy="411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Line 14"/>
          <p:cNvSpPr>
            <a:spLocks noChangeShapeType="1"/>
          </p:cNvSpPr>
          <p:nvPr/>
        </p:nvSpPr>
        <p:spPr bwMode="auto">
          <a:xfrm>
            <a:off x="5345465" y="4692032"/>
            <a:ext cx="1588735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1183460" y="4584082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5.9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64" name="Text Box 12"/>
          <p:cNvSpPr txBox="1">
            <a:spLocks noChangeArrowheads="1"/>
          </p:cNvSpPr>
          <p:nvPr/>
        </p:nvSpPr>
        <p:spPr bwMode="auto">
          <a:xfrm>
            <a:off x="3810000" y="4584082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3,525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5" name="Text Box 51"/>
          <p:cNvSpPr txBox="1">
            <a:spLocks noChangeArrowheads="1"/>
          </p:cNvSpPr>
          <p:nvPr/>
        </p:nvSpPr>
        <p:spPr bwMode="auto">
          <a:xfrm>
            <a:off x="4648200" y="4524066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1,025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6" name="Text Box 50"/>
          <p:cNvSpPr txBox="1">
            <a:spLocks noChangeArrowheads="1"/>
          </p:cNvSpPr>
          <p:nvPr/>
        </p:nvSpPr>
        <p:spPr bwMode="auto">
          <a:xfrm>
            <a:off x="6746060" y="451597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6.0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67" name="Line 30"/>
          <p:cNvSpPr>
            <a:spLocks noChangeShapeType="1"/>
          </p:cNvSpPr>
          <p:nvPr/>
        </p:nvSpPr>
        <p:spPr bwMode="auto">
          <a:xfrm flipV="1">
            <a:off x="3429000" y="6240308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2" name="Rectangle 43"/>
          <p:cNvSpPr>
            <a:spLocks noChangeArrowheads="1"/>
          </p:cNvSpPr>
          <p:nvPr/>
        </p:nvSpPr>
        <p:spPr bwMode="auto">
          <a:xfrm>
            <a:off x="5345465" y="4214727"/>
            <a:ext cx="1664935" cy="7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smtClean="0">
                <a:solidFill>
                  <a:srgbClr val="000000"/>
                </a:solidFill>
              </a:rPr>
              <a:t>1,075.7 </a:t>
            </a:r>
            <a:r>
              <a:rPr lang="en-US" sz="1600" dirty="0" smtClean="0">
                <a:solidFill>
                  <a:srgbClr val="000000"/>
                </a:solidFill>
              </a:rPr>
              <a:t>feet</a:t>
            </a:r>
            <a:endParaRPr lang="en-US" sz="1600" dirty="0">
              <a:solidFill>
                <a:srgbClr val="000000"/>
              </a:solidFill>
            </a:endParaRPr>
          </a:p>
          <a:p>
            <a:pPr algn="ctr"/>
            <a:r>
              <a:rPr lang="en-US" sz="1200" smtClean="0">
                <a:solidFill>
                  <a:srgbClr val="000000"/>
                </a:solidFill>
              </a:rPr>
              <a:t>9.66 </a:t>
            </a:r>
            <a:r>
              <a:rPr lang="en-US" sz="1200" dirty="0" smtClean="0">
                <a:solidFill>
                  <a:srgbClr val="000000"/>
                </a:solidFill>
              </a:rPr>
              <a:t>maf in storage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37% </a:t>
            </a:r>
            <a:r>
              <a:rPr lang="en-US" sz="1200" dirty="0">
                <a:solidFill>
                  <a:srgbClr val="000000"/>
                </a:solidFill>
              </a:rPr>
              <a:t>of capacity</a:t>
            </a:r>
          </a:p>
        </p:txBody>
      </p:sp>
      <p:sp>
        <p:nvSpPr>
          <p:cNvPr id="73" name="Rectangle 42"/>
          <p:cNvSpPr>
            <a:spLocks noChangeArrowheads="1"/>
          </p:cNvSpPr>
          <p:nvPr/>
        </p:nvSpPr>
        <p:spPr bwMode="auto">
          <a:xfrm>
            <a:off x="2136170" y="3758076"/>
            <a:ext cx="1500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smtClean="0">
                <a:solidFill>
                  <a:srgbClr val="000000"/>
                </a:solidFill>
              </a:rPr>
              <a:t>3,596.0 </a:t>
            </a:r>
            <a:r>
              <a:rPr lang="en-US" sz="1600" dirty="0" smtClean="0">
                <a:solidFill>
                  <a:srgbClr val="000000"/>
                </a:solidFill>
              </a:rPr>
              <a:t>feet</a:t>
            </a:r>
            <a:endParaRPr lang="en-US" sz="1600" baseline="30000" dirty="0">
              <a:solidFill>
                <a:srgbClr val="000000"/>
              </a:solidFill>
            </a:endParaRPr>
          </a:p>
          <a:p>
            <a:pPr algn="ctr"/>
            <a:r>
              <a:rPr lang="en-US" sz="1200" smtClean="0">
                <a:solidFill>
                  <a:srgbClr val="000000"/>
                </a:solidFill>
              </a:rPr>
              <a:t>11.38 </a:t>
            </a:r>
            <a:r>
              <a:rPr lang="en-US" sz="1200" dirty="0" smtClean="0">
                <a:solidFill>
                  <a:srgbClr val="000000"/>
                </a:solidFill>
              </a:rPr>
              <a:t>maf in storage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47% </a:t>
            </a:r>
            <a:r>
              <a:rPr lang="en-US" sz="1200" dirty="0">
                <a:solidFill>
                  <a:srgbClr val="000000"/>
                </a:solidFill>
              </a:rPr>
              <a:t>of capacity</a:t>
            </a:r>
          </a:p>
        </p:txBody>
      </p:sp>
      <p:sp>
        <p:nvSpPr>
          <p:cNvPr id="74" name="Line 49"/>
          <p:cNvSpPr>
            <a:spLocks noChangeShapeType="1"/>
          </p:cNvSpPr>
          <p:nvPr/>
        </p:nvSpPr>
        <p:spPr bwMode="auto">
          <a:xfrm>
            <a:off x="5334000" y="4143569"/>
            <a:ext cx="2011208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34" name="Line 31"/>
          <p:cNvSpPr>
            <a:spLocks noChangeShapeType="1"/>
          </p:cNvSpPr>
          <p:nvPr/>
        </p:nvSpPr>
        <p:spPr bwMode="auto">
          <a:xfrm flipV="1">
            <a:off x="5334000" y="1981200"/>
            <a:ext cx="0" cy="427529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33" name="Line 9"/>
          <p:cNvSpPr>
            <a:spLocks noChangeShapeType="1"/>
          </p:cNvSpPr>
          <p:nvPr/>
        </p:nvSpPr>
        <p:spPr bwMode="auto">
          <a:xfrm flipV="1">
            <a:off x="5706908" y="1981200"/>
            <a:ext cx="3276600" cy="426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AutoShape 34"/>
          <p:cNvSpPr>
            <a:spLocks noChangeArrowheads="1"/>
          </p:cNvSpPr>
          <p:nvPr/>
        </p:nvSpPr>
        <p:spPr bwMode="auto">
          <a:xfrm flipV="1">
            <a:off x="2748814" y="3496795"/>
            <a:ext cx="228600" cy="228600"/>
          </a:xfrm>
          <a:prstGeom prst="triangle">
            <a:avLst>
              <a:gd name="adj" fmla="val 52778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5" name="AutoShape 35"/>
          <p:cNvSpPr>
            <a:spLocks noChangeArrowheads="1"/>
          </p:cNvSpPr>
          <p:nvPr/>
        </p:nvSpPr>
        <p:spPr bwMode="auto">
          <a:xfrm flipV="1">
            <a:off x="6076444" y="3843801"/>
            <a:ext cx="228600" cy="228600"/>
          </a:xfrm>
          <a:prstGeom prst="triangle">
            <a:avLst>
              <a:gd name="adj" fmla="val 52778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7" name="Rectangle 33"/>
          <p:cNvSpPr>
            <a:spLocks noChangeArrowheads="1"/>
          </p:cNvSpPr>
          <p:nvPr/>
        </p:nvSpPr>
        <p:spPr bwMode="auto">
          <a:xfrm>
            <a:off x="0" y="128454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5000"/>
              </a:lnSpc>
              <a:spcAft>
                <a:spcPts val="300"/>
              </a:spcAft>
            </a:pPr>
            <a:r>
              <a:rPr lang="en-US" sz="3200" b="1" dirty="0">
                <a:solidFill>
                  <a:srgbClr val="FFFFFF"/>
                </a:solidFill>
              </a:rPr>
              <a:t>End of Water Year </a:t>
            </a:r>
            <a:r>
              <a:rPr lang="en-US" sz="3200" b="1" dirty="0" smtClean="0">
                <a:solidFill>
                  <a:srgbClr val="FFFFFF"/>
                </a:solidFill>
              </a:rPr>
              <a:t>2015 Projections</a:t>
            </a:r>
          </a:p>
          <a:p>
            <a:pPr algn="ctr" eaLnBrk="0" hangingPunct="0">
              <a:lnSpc>
                <a:spcPct val="75000"/>
              </a:lnSpc>
              <a:spcAft>
                <a:spcPts val="300"/>
              </a:spcAft>
            </a:pPr>
            <a:r>
              <a:rPr lang="en-US" sz="2200" dirty="0" smtClean="0">
                <a:solidFill>
                  <a:srgbClr val="FFFFFF"/>
                </a:solidFill>
              </a:rPr>
              <a:t>March 2015 24-Month Study Most Probable Inflow Scenario</a:t>
            </a:r>
            <a:r>
              <a:rPr lang="en-US" sz="2200" baseline="30000" dirty="0" smtClean="0">
                <a:solidFill>
                  <a:srgbClr val="FFFFFF"/>
                </a:solidFill>
              </a:rPr>
              <a:t>1</a:t>
            </a:r>
            <a:endParaRPr lang="en-US" sz="2200" baseline="30000" dirty="0">
              <a:solidFill>
                <a:srgbClr val="FFFFFF"/>
              </a:solidFill>
            </a:endParaRPr>
          </a:p>
        </p:txBody>
      </p:sp>
      <p:sp>
        <p:nvSpPr>
          <p:cNvPr id="68" name="Line 47"/>
          <p:cNvSpPr>
            <a:spLocks noChangeShapeType="1"/>
          </p:cNvSpPr>
          <p:nvPr/>
        </p:nvSpPr>
        <p:spPr bwMode="auto">
          <a:xfrm>
            <a:off x="3817144" y="5185899"/>
            <a:ext cx="1447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8" name="Rectangle 48"/>
          <p:cNvSpPr>
            <a:spLocks noChangeArrowheads="1"/>
          </p:cNvSpPr>
          <p:nvPr/>
        </p:nvSpPr>
        <p:spPr bwMode="auto">
          <a:xfrm>
            <a:off x="3879056" y="4852524"/>
            <a:ext cx="1385888" cy="3714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 smtClean="0">
                <a:solidFill>
                  <a:srgbClr val="FFCCCC"/>
                </a:solidFill>
              </a:rPr>
              <a:t>9.00 </a:t>
            </a:r>
            <a:r>
              <a:rPr lang="en-US" sz="1600" b="1" dirty="0">
                <a:solidFill>
                  <a:srgbClr val="FFCCCC"/>
                </a:solidFill>
              </a:rPr>
              <a:t>maf</a:t>
            </a:r>
          </a:p>
        </p:txBody>
      </p:sp>
      <p:sp>
        <p:nvSpPr>
          <p:cNvPr id="69" name="Rectangle 45"/>
          <p:cNvSpPr>
            <a:spLocks noChangeArrowheads="1"/>
          </p:cNvSpPr>
          <p:nvPr/>
        </p:nvSpPr>
        <p:spPr bwMode="auto">
          <a:xfrm>
            <a:off x="0" y="877076"/>
            <a:ext cx="9144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rgbClr val="FFCCCC"/>
                </a:solidFill>
              </a:rPr>
              <a:t>Projected Unregulated </a:t>
            </a:r>
            <a:r>
              <a:rPr lang="en-US" sz="1800" dirty="0">
                <a:solidFill>
                  <a:srgbClr val="FFCCCC"/>
                </a:solidFill>
              </a:rPr>
              <a:t>Inflow into </a:t>
            </a:r>
            <a:r>
              <a:rPr lang="en-US" sz="1800" dirty="0" smtClean="0">
                <a:solidFill>
                  <a:srgbClr val="FFCCCC"/>
                </a:solidFill>
              </a:rPr>
              <a:t>Powell</a:t>
            </a:r>
            <a:r>
              <a:rPr lang="en-US" sz="1800" baseline="30000" dirty="0" smtClean="0">
                <a:solidFill>
                  <a:srgbClr val="FFCCCC"/>
                </a:solidFill>
              </a:rPr>
              <a:t>1</a:t>
            </a:r>
            <a:r>
              <a:rPr lang="en-US" sz="1800" dirty="0" smtClean="0">
                <a:solidFill>
                  <a:srgbClr val="FFCCCC"/>
                </a:solidFill>
              </a:rPr>
              <a:t> </a:t>
            </a:r>
            <a:r>
              <a:rPr lang="en-US" sz="1800" dirty="0">
                <a:solidFill>
                  <a:srgbClr val="FFCCCC"/>
                </a:solidFill>
              </a:rPr>
              <a:t>= </a:t>
            </a:r>
            <a:r>
              <a:rPr lang="en-US" sz="1800" dirty="0" smtClean="0">
                <a:solidFill>
                  <a:srgbClr val="FFCCCC"/>
                </a:solidFill>
              </a:rPr>
              <a:t>8.61 </a:t>
            </a:r>
            <a:r>
              <a:rPr lang="en-US" sz="1800" dirty="0" err="1">
                <a:solidFill>
                  <a:srgbClr val="FFCCCC"/>
                </a:solidFill>
              </a:rPr>
              <a:t>maf</a:t>
            </a:r>
            <a:r>
              <a:rPr lang="en-US" sz="1800" dirty="0">
                <a:solidFill>
                  <a:srgbClr val="FFCCCC"/>
                </a:solidFill>
              </a:rPr>
              <a:t> </a:t>
            </a:r>
            <a:r>
              <a:rPr lang="en-US" sz="1800" dirty="0" smtClean="0">
                <a:solidFill>
                  <a:srgbClr val="FFCCCC"/>
                </a:solidFill>
              </a:rPr>
              <a:t>(79% </a:t>
            </a:r>
            <a:r>
              <a:rPr lang="en-US" sz="1800" dirty="0">
                <a:solidFill>
                  <a:srgbClr val="FFCCCC"/>
                </a:solidFill>
              </a:rPr>
              <a:t>of average</a:t>
            </a:r>
            <a:r>
              <a:rPr lang="en-US" sz="1800" dirty="0" smtClean="0">
                <a:solidFill>
                  <a:srgbClr val="FFCCCC"/>
                </a:solidFill>
              </a:rPr>
              <a:t>)</a:t>
            </a:r>
          </a:p>
        </p:txBody>
      </p:sp>
      <p:sp>
        <p:nvSpPr>
          <p:cNvPr id="76" name="Rectangle 45"/>
          <p:cNvSpPr>
            <a:spLocks noChangeArrowheads="1"/>
          </p:cNvSpPr>
          <p:nvPr/>
        </p:nvSpPr>
        <p:spPr bwMode="auto">
          <a:xfrm>
            <a:off x="304799" y="6297170"/>
            <a:ext cx="3894003" cy="50482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r>
              <a:rPr lang="en-US" sz="1200" baseline="30000" dirty="0">
                <a:solidFill>
                  <a:srgbClr val="FFCCCC"/>
                </a:solidFill>
              </a:rPr>
              <a:t>1</a:t>
            </a:r>
            <a:r>
              <a:rPr lang="en-US" sz="1200" dirty="0">
                <a:solidFill>
                  <a:srgbClr val="FFCCCC"/>
                </a:solidFill>
              </a:rPr>
              <a:t> WY </a:t>
            </a:r>
            <a:r>
              <a:rPr lang="en-US" sz="1200" dirty="0" smtClean="0">
                <a:solidFill>
                  <a:srgbClr val="FFCCCC"/>
                </a:solidFill>
              </a:rPr>
              <a:t>2015 </a:t>
            </a:r>
            <a:r>
              <a:rPr lang="en-US" sz="1200" dirty="0">
                <a:solidFill>
                  <a:srgbClr val="FFCCCC"/>
                </a:solidFill>
              </a:rPr>
              <a:t>unregulated inflow </a:t>
            </a:r>
            <a:r>
              <a:rPr lang="en-US" sz="1200" dirty="0" smtClean="0">
                <a:solidFill>
                  <a:srgbClr val="FFCCCC"/>
                </a:solidFill>
              </a:rPr>
              <a:t>into Lake Powell </a:t>
            </a:r>
            <a:r>
              <a:rPr lang="en-US" sz="1200" dirty="0">
                <a:solidFill>
                  <a:srgbClr val="FFCCCC"/>
                </a:solidFill>
              </a:rPr>
              <a:t>is based on the CBRFC </a:t>
            </a:r>
            <a:r>
              <a:rPr lang="en-US" sz="1200" dirty="0" smtClean="0">
                <a:solidFill>
                  <a:srgbClr val="FFCCCC"/>
                </a:solidFill>
              </a:rPr>
              <a:t>outlook </a:t>
            </a:r>
            <a:r>
              <a:rPr lang="en-US" sz="1200">
                <a:solidFill>
                  <a:srgbClr val="FFCCCC"/>
                </a:solidFill>
              </a:rPr>
              <a:t>dated </a:t>
            </a:r>
            <a:r>
              <a:rPr lang="en-US" sz="1200" dirty="0">
                <a:solidFill>
                  <a:srgbClr val="FFCCCC"/>
                </a:solidFill>
              </a:rPr>
              <a:t>3</a:t>
            </a:r>
            <a:r>
              <a:rPr lang="en-US" sz="1200" smtClean="0">
                <a:solidFill>
                  <a:srgbClr val="FFCCCC"/>
                </a:solidFill>
              </a:rPr>
              <a:t>/3/15</a:t>
            </a:r>
            <a:r>
              <a:rPr lang="en-US" sz="1200" dirty="0" smtClean="0">
                <a:solidFill>
                  <a:srgbClr val="FFCCCC"/>
                </a:solidFill>
              </a:rPr>
              <a:t>.</a:t>
            </a:r>
            <a:endParaRPr lang="en-US" sz="1200" dirty="0">
              <a:solidFill>
                <a:srgbClr val="FF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412816" y="3809998"/>
            <a:ext cx="381000" cy="242825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86" name="AutoShape 5"/>
          <p:cNvSpPr>
            <a:spLocks noChangeArrowheads="1"/>
          </p:cNvSpPr>
          <p:nvPr/>
        </p:nvSpPr>
        <p:spPr bwMode="auto">
          <a:xfrm rot="10800000">
            <a:off x="1523999" y="3809999"/>
            <a:ext cx="1923524" cy="2438375"/>
          </a:xfrm>
          <a:prstGeom prst="rtTriangle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 flipV="1">
            <a:off x="5704952" y="3940175"/>
            <a:ext cx="1762647" cy="2300126"/>
          </a:xfrm>
          <a:prstGeom prst="rtTriangle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5325908" y="3940175"/>
            <a:ext cx="381000" cy="2298079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90" name="Line 15"/>
          <p:cNvSpPr>
            <a:spLocks noChangeShapeType="1"/>
          </p:cNvSpPr>
          <p:nvPr/>
        </p:nvSpPr>
        <p:spPr bwMode="auto">
          <a:xfrm>
            <a:off x="5334000" y="1981200"/>
            <a:ext cx="3657600" cy="0"/>
          </a:xfrm>
          <a:prstGeom prst="line">
            <a:avLst/>
          </a:prstGeom>
          <a:noFill/>
          <a:ln w="15875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4495800" y="1797050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1,219.6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392" name="Text Box 19"/>
          <p:cNvSpPr txBox="1">
            <a:spLocks noChangeArrowheads="1"/>
          </p:cNvSpPr>
          <p:nvPr/>
        </p:nvSpPr>
        <p:spPr bwMode="auto">
          <a:xfrm>
            <a:off x="7772400" y="1697038"/>
            <a:ext cx="1319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26.120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393" name="Text Box 27"/>
          <p:cNvSpPr txBox="1">
            <a:spLocks noChangeArrowheads="1"/>
          </p:cNvSpPr>
          <p:nvPr/>
        </p:nvSpPr>
        <p:spPr bwMode="auto">
          <a:xfrm>
            <a:off x="228600" y="17526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</a:rPr>
              <a:t>Lake Powell</a:t>
            </a:r>
          </a:p>
        </p:txBody>
      </p:sp>
      <p:sp>
        <p:nvSpPr>
          <p:cNvPr id="16394" name="Text Box 28"/>
          <p:cNvSpPr txBox="1">
            <a:spLocks noChangeArrowheads="1"/>
          </p:cNvSpPr>
          <p:nvPr/>
        </p:nvSpPr>
        <p:spPr bwMode="auto">
          <a:xfrm>
            <a:off x="5334000" y="16002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</a:rPr>
              <a:t>Lake Mead</a:t>
            </a:r>
          </a:p>
        </p:txBody>
      </p:sp>
      <p:sp>
        <p:nvSpPr>
          <p:cNvPr id="16395" name="Line 29"/>
          <p:cNvSpPr>
            <a:spLocks noChangeShapeType="1"/>
          </p:cNvSpPr>
          <p:nvPr/>
        </p:nvSpPr>
        <p:spPr bwMode="auto">
          <a:xfrm>
            <a:off x="5334000" y="1981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96" name="Line 30"/>
          <p:cNvSpPr>
            <a:spLocks noChangeShapeType="1"/>
          </p:cNvSpPr>
          <p:nvPr/>
        </p:nvSpPr>
        <p:spPr bwMode="auto">
          <a:xfrm flipV="1">
            <a:off x="5334000" y="6240308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98" name="Text Box 38"/>
          <p:cNvSpPr txBox="1">
            <a:spLocks noChangeArrowheads="1"/>
          </p:cNvSpPr>
          <p:nvPr/>
        </p:nvSpPr>
        <p:spPr bwMode="auto">
          <a:xfrm>
            <a:off x="3810000" y="19494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</a:rPr>
              <a:t>3,700</a:t>
            </a:r>
          </a:p>
        </p:txBody>
      </p:sp>
      <p:sp>
        <p:nvSpPr>
          <p:cNvPr id="16399" name="Line 39"/>
          <p:cNvSpPr>
            <a:spLocks noChangeShapeType="1"/>
          </p:cNvSpPr>
          <p:nvPr/>
        </p:nvSpPr>
        <p:spPr bwMode="auto">
          <a:xfrm>
            <a:off x="228600" y="2133600"/>
            <a:ext cx="3581400" cy="0"/>
          </a:xfrm>
          <a:prstGeom prst="line">
            <a:avLst/>
          </a:prstGeom>
          <a:noFill/>
          <a:ln w="15875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00" name="Text Box 40"/>
          <p:cNvSpPr txBox="1">
            <a:spLocks noChangeArrowheads="1"/>
          </p:cNvSpPr>
          <p:nvPr/>
        </p:nvSpPr>
        <p:spPr bwMode="auto">
          <a:xfrm>
            <a:off x="158750" y="1857375"/>
            <a:ext cx="1212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24.322 maf</a:t>
            </a:r>
          </a:p>
        </p:txBody>
      </p:sp>
      <p:sp>
        <p:nvSpPr>
          <p:cNvPr id="16421" name="Line 48"/>
          <p:cNvSpPr>
            <a:spLocks noChangeShapeType="1"/>
          </p:cNvSpPr>
          <p:nvPr/>
        </p:nvSpPr>
        <p:spPr bwMode="auto">
          <a:xfrm flipV="1">
            <a:off x="884251" y="2927682"/>
            <a:ext cx="2910325" cy="2173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22" name="Line 14"/>
          <p:cNvSpPr>
            <a:spLocks noChangeShapeType="1"/>
          </p:cNvSpPr>
          <p:nvPr/>
        </p:nvSpPr>
        <p:spPr bwMode="auto">
          <a:xfrm>
            <a:off x="1828800" y="4191000"/>
            <a:ext cx="1981200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23" name="Line 48"/>
          <p:cNvSpPr>
            <a:spLocks noChangeShapeType="1"/>
          </p:cNvSpPr>
          <p:nvPr/>
        </p:nvSpPr>
        <p:spPr bwMode="auto">
          <a:xfrm>
            <a:off x="5334000" y="3124200"/>
            <a:ext cx="2819400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25" name="Text Box 18"/>
          <p:cNvSpPr txBox="1">
            <a:spLocks noChangeArrowheads="1"/>
          </p:cNvSpPr>
          <p:nvPr/>
        </p:nvSpPr>
        <p:spPr bwMode="auto">
          <a:xfrm>
            <a:off x="7989536" y="2956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16.2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426" name="Text Box 26"/>
          <p:cNvSpPr txBox="1">
            <a:spLocks noChangeArrowheads="1"/>
          </p:cNvSpPr>
          <p:nvPr/>
        </p:nvSpPr>
        <p:spPr bwMode="auto">
          <a:xfrm>
            <a:off x="742950" y="401002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9.5 maf</a:t>
            </a:r>
          </a:p>
        </p:txBody>
      </p:sp>
      <p:sp>
        <p:nvSpPr>
          <p:cNvPr id="16427" name="Text Box 50"/>
          <p:cNvSpPr txBox="1">
            <a:spLocks noChangeArrowheads="1"/>
          </p:cNvSpPr>
          <p:nvPr/>
        </p:nvSpPr>
        <p:spPr bwMode="auto">
          <a:xfrm>
            <a:off x="7161367" y="397192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9.6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428" name="Text Box 26"/>
          <p:cNvSpPr txBox="1">
            <a:spLocks noChangeArrowheads="1"/>
          </p:cNvSpPr>
          <p:nvPr/>
        </p:nvSpPr>
        <p:spPr bwMode="auto">
          <a:xfrm>
            <a:off x="-104775" y="2758405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smtClean="0">
                <a:solidFill>
                  <a:srgbClr val="FFFFFF"/>
                </a:solidFill>
              </a:rPr>
              <a:t>17.3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429" name="Text Box 8"/>
          <p:cNvSpPr txBox="1">
            <a:spLocks noChangeArrowheads="1"/>
          </p:cNvSpPr>
          <p:nvPr/>
        </p:nvSpPr>
        <p:spPr bwMode="auto">
          <a:xfrm>
            <a:off x="4648200" y="2955616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1,145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430" name="Text Box 51"/>
          <p:cNvSpPr txBox="1">
            <a:spLocks noChangeArrowheads="1"/>
          </p:cNvSpPr>
          <p:nvPr/>
        </p:nvSpPr>
        <p:spPr bwMode="auto">
          <a:xfrm>
            <a:off x="4648200" y="397192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1,075</a:t>
            </a:r>
          </a:p>
        </p:txBody>
      </p:sp>
      <p:sp>
        <p:nvSpPr>
          <p:cNvPr id="16431" name="Text Box 12"/>
          <p:cNvSpPr txBox="1">
            <a:spLocks noChangeArrowheads="1"/>
          </p:cNvSpPr>
          <p:nvPr/>
        </p:nvSpPr>
        <p:spPr bwMode="auto">
          <a:xfrm>
            <a:off x="3810000" y="2757269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smtClean="0">
                <a:solidFill>
                  <a:srgbClr val="FFFFFF"/>
                </a:solidFill>
              </a:rPr>
              <a:t>3,651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437" name="Text Box 12"/>
          <p:cNvSpPr txBox="1">
            <a:spLocks noChangeArrowheads="1"/>
          </p:cNvSpPr>
          <p:nvPr/>
        </p:nvSpPr>
        <p:spPr bwMode="auto">
          <a:xfrm>
            <a:off x="3810000" y="394017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3,575</a:t>
            </a:r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2819400" y="5410200"/>
            <a:ext cx="966788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5334000" y="5514975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2.5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3200400" y="5514975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1.9 maf</a:t>
            </a: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6019800" y="56388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</a:rPr>
              <a:t>Dead Storage</a:t>
            </a: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1752600" y="56388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</a:rPr>
              <a:t>Dead Storage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41629" y="5410199"/>
            <a:ext cx="982971" cy="309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6188384" y="5242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0.0 </a:t>
            </a:r>
            <a:r>
              <a:rPr lang="en-US" sz="1600" dirty="0" smtClean="0">
                <a:solidFill>
                  <a:srgbClr val="FFFFFF"/>
                </a:solidFill>
              </a:rPr>
              <a:t>maf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1692584" y="5242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0.0 </a:t>
            </a:r>
            <a:r>
              <a:rPr lang="en-US" sz="1600" dirty="0" err="1">
                <a:solidFill>
                  <a:srgbClr val="FFFFFF"/>
                </a:solidFill>
              </a:rPr>
              <a:t>maf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4714875" y="5242234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895</a:t>
            </a: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3810000" y="5233524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3,370</a:t>
            </a:r>
          </a:p>
        </p:txBody>
      </p:sp>
      <p:sp>
        <p:nvSpPr>
          <p:cNvPr id="58" name="Line 48"/>
          <p:cNvSpPr>
            <a:spLocks noChangeShapeType="1"/>
          </p:cNvSpPr>
          <p:nvPr/>
        </p:nvSpPr>
        <p:spPr bwMode="auto">
          <a:xfrm>
            <a:off x="5369828" y="3733800"/>
            <a:ext cx="2250173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4648200" y="35814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1,105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0" name="Text Box 18"/>
          <p:cNvSpPr txBox="1">
            <a:spLocks noChangeArrowheads="1"/>
          </p:cNvSpPr>
          <p:nvPr/>
        </p:nvSpPr>
        <p:spPr bwMode="auto">
          <a:xfrm>
            <a:off x="7620000" y="35814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12.2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>
            <a:off x="2286000" y="4756768"/>
            <a:ext cx="1504443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35" name="Line 36"/>
          <p:cNvSpPr>
            <a:spLocks noChangeShapeType="1"/>
          </p:cNvSpPr>
          <p:nvPr/>
        </p:nvSpPr>
        <p:spPr bwMode="auto">
          <a:xfrm>
            <a:off x="3798888" y="2133600"/>
            <a:ext cx="0" cy="4114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36" name="Line 37"/>
          <p:cNvSpPr>
            <a:spLocks noChangeShapeType="1"/>
          </p:cNvSpPr>
          <p:nvPr/>
        </p:nvSpPr>
        <p:spPr bwMode="auto">
          <a:xfrm flipH="1" flipV="1">
            <a:off x="238125" y="2133600"/>
            <a:ext cx="3200400" cy="411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2" name="Line 14"/>
          <p:cNvSpPr>
            <a:spLocks noChangeShapeType="1"/>
          </p:cNvSpPr>
          <p:nvPr/>
        </p:nvSpPr>
        <p:spPr bwMode="auto">
          <a:xfrm>
            <a:off x="5345465" y="4692032"/>
            <a:ext cx="1588735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1183460" y="4584082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5.9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64" name="Text Box 12"/>
          <p:cNvSpPr txBox="1">
            <a:spLocks noChangeArrowheads="1"/>
          </p:cNvSpPr>
          <p:nvPr/>
        </p:nvSpPr>
        <p:spPr bwMode="auto">
          <a:xfrm>
            <a:off x="3810000" y="4584082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3,525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5" name="Text Box 51"/>
          <p:cNvSpPr txBox="1">
            <a:spLocks noChangeArrowheads="1"/>
          </p:cNvSpPr>
          <p:nvPr/>
        </p:nvSpPr>
        <p:spPr bwMode="auto">
          <a:xfrm>
            <a:off x="4648200" y="4524066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1,025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6" name="Text Box 50"/>
          <p:cNvSpPr txBox="1">
            <a:spLocks noChangeArrowheads="1"/>
          </p:cNvSpPr>
          <p:nvPr/>
        </p:nvSpPr>
        <p:spPr bwMode="auto">
          <a:xfrm>
            <a:off x="6746060" y="451597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6.0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67" name="Line 30"/>
          <p:cNvSpPr>
            <a:spLocks noChangeShapeType="1"/>
          </p:cNvSpPr>
          <p:nvPr/>
        </p:nvSpPr>
        <p:spPr bwMode="auto">
          <a:xfrm flipV="1">
            <a:off x="3429000" y="6240308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8" name="Rectangle 33"/>
          <p:cNvSpPr>
            <a:spLocks noChangeArrowheads="1"/>
          </p:cNvSpPr>
          <p:nvPr/>
        </p:nvSpPr>
        <p:spPr bwMode="auto">
          <a:xfrm>
            <a:off x="0" y="135429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5000"/>
              </a:lnSpc>
              <a:spcAft>
                <a:spcPts val="300"/>
              </a:spcAft>
            </a:pPr>
            <a:r>
              <a:rPr lang="en-US" sz="3200" b="1" dirty="0" smtClean="0">
                <a:solidFill>
                  <a:srgbClr val="FFFFFF"/>
                </a:solidFill>
              </a:rPr>
              <a:t>End of Calendar Year 2015 Projections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200" smtClean="0">
                <a:solidFill>
                  <a:srgbClr val="FFFFFF"/>
                </a:solidFill>
              </a:rPr>
              <a:t>March 2015 </a:t>
            </a:r>
            <a:r>
              <a:rPr lang="en-US" sz="2200" dirty="0" smtClean="0">
                <a:solidFill>
                  <a:srgbClr val="FFFFFF"/>
                </a:solidFill>
              </a:rPr>
              <a:t>24-Month Study </a:t>
            </a:r>
            <a:r>
              <a:rPr lang="en-US" sz="2200" dirty="0">
                <a:solidFill>
                  <a:srgbClr val="FFFFFF"/>
                </a:solidFill>
              </a:rPr>
              <a:t>Most Probable Inflow </a:t>
            </a:r>
            <a:r>
              <a:rPr lang="en-US" sz="2200" dirty="0" smtClean="0">
                <a:solidFill>
                  <a:srgbClr val="FFFFFF"/>
                </a:solidFill>
              </a:rPr>
              <a:t>Scenario</a:t>
            </a:r>
            <a:r>
              <a:rPr lang="en-US" sz="2200" baseline="30000" dirty="0" smtClean="0">
                <a:solidFill>
                  <a:srgbClr val="FFFFFF"/>
                </a:solidFill>
              </a:rPr>
              <a:t>1</a:t>
            </a:r>
            <a:endParaRPr lang="en-US" sz="2200" baseline="30000" dirty="0">
              <a:solidFill>
                <a:srgbClr val="FFFFFF"/>
              </a:solidFill>
            </a:endParaRPr>
          </a:p>
        </p:txBody>
      </p:sp>
      <p:sp>
        <p:nvSpPr>
          <p:cNvPr id="72" name="Rectangle 43"/>
          <p:cNvSpPr>
            <a:spLocks noChangeArrowheads="1"/>
          </p:cNvSpPr>
          <p:nvPr/>
        </p:nvSpPr>
        <p:spPr bwMode="auto">
          <a:xfrm>
            <a:off x="5334000" y="3861697"/>
            <a:ext cx="1815902" cy="7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smtClean="0">
                <a:solidFill>
                  <a:srgbClr val="000000"/>
                </a:solidFill>
              </a:rPr>
              <a:t>1,081.1 </a:t>
            </a:r>
            <a:r>
              <a:rPr lang="en-US" sz="1600" dirty="0" smtClean="0">
                <a:solidFill>
                  <a:srgbClr val="000000"/>
                </a:solidFill>
              </a:rPr>
              <a:t>feet</a:t>
            </a:r>
            <a:endParaRPr lang="en-US" sz="1600" dirty="0">
              <a:solidFill>
                <a:srgbClr val="000000"/>
              </a:solidFill>
            </a:endParaRPr>
          </a:p>
          <a:p>
            <a:pPr algn="ctr"/>
            <a:r>
              <a:rPr lang="en-US" sz="1200" smtClean="0">
                <a:solidFill>
                  <a:srgbClr val="000000"/>
                </a:solidFill>
              </a:rPr>
              <a:t>10.11 </a:t>
            </a:r>
            <a:r>
              <a:rPr lang="en-US" sz="1200" dirty="0" smtClean="0">
                <a:solidFill>
                  <a:srgbClr val="000000"/>
                </a:solidFill>
              </a:rPr>
              <a:t>maf in storage</a:t>
            </a:r>
          </a:p>
          <a:p>
            <a:pPr algn="ctr"/>
            <a:r>
              <a:rPr lang="en-US" sz="1200" smtClean="0">
                <a:solidFill>
                  <a:srgbClr val="000000"/>
                </a:solidFill>
              </a:rPr>
              <a:t>39% </a:t>
            </a:r>
            <a:r>
              <a:rPr lang="en-US" sz="1200" dirty="0">
                <a:solidFill>
                  <a:srgbClr val="000000"/>
                </a:solidFill>
              </a:rPr>
              <a:t>of capacity</a:t>
            </a:r>
          </a:p>
        </p:txBody>
      </p:sp>
      <p:sp>
        <p:nvSpPr>
          <p:cNvPr id="73" name="Rectangle 42"/>
          <p:cNvSpPr>
            <a:spLocks noChangeArrowheads="1"/>
          </p:cNvSpPr>
          <p:nvPr/>
        </p:nvSpPr>
        <p:spPr bwMode="auto">
          <a:xfrm>
            <a:off x="2170710" y="3935882"/>
            <a:ext cx="1500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smtClean="0">
                <a:solidFill>
                  <a:srgbClr val="000000"/>
                </a:solidFill>
              </a:rPr>
              <a:t>3,589.2 </a:t>
            </a:r>
            <a:r>
              <a:rPr lang="en-US" sz="1600" dirty="0" smtClean="0">
                <a:solidFill>
                  <a:srgbClr val="000000"/>
                </a:solidFill>
              </a:rPr>
              <a:t>feet</a:t>
            </a:r>
            <a:endParaRPr lang="en-US" sz="1600" baseline="30000" dirty="0">
              <a:solidFill>
                <a:srgbClr val="000000"/>
              </a:solidFill>
            </a:endParaRPr>
          </a:p>
          <a:p>
            <a:pPr algn="ctr"/>
            <a:r>
              <a:rPr lang="en-US" sz="1200" smtClean="0">
                <a:solidFill>
                  <a:srgbClr val="000000"/>
                </a:solidFill>
              </a:rPr>
              <a:t>10.75 </a:t>
            </a:r>
            <a:r>
              <a:rPr lang="en-US" sz="1200" dirty="0" smtClean="0">
                <a:solidFill>
                  <a:srgbClr val="000000"/>
                </a:solidFill>
              </a:rPr>
              <a:t>maf in storage</a:t>
            </a:r>
          </a:p>
          <a:p>
            <a:pPr algn="ctr"/>
            <a:r>
              <a:rPr lang="en-US" sz="1200" smtClean="0">
                <a:solidFill>
                  <a:srgbClr val="000000"/>
                </a:solidFill>
              </a:rPr>
              <a:t>44% </a:t>
            </a:r>
            <a:r>
              <a:rPr lang="en-US" sz="1200" dirty="0">
                <a:solidFill>
                  <a:srgbClr val="000000"/>
                </a:solidFill>
              </a:rPr>
              <a:t>of capacity</a:t>
            </a:r>
          </a:p>
        </p:txBody>
      </p:sp>
      <p:sp>
        <p:nvSpPr>
          <p:cNvPr id="74" name="Line 49"/>
          <p:cNvSpPr>
            <a:spLocks noChangeShapeType="1"/>
          </p:cNvSpPr>
          <p:nvPr/>
        </p:nvSpPr>
        <p:spPr bwMode="auto">
          <a:xfrm>
            <a:off x="5334000" y="4152900"/>
            <a:ext cx="2011208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34" name="Line 31"/>
          <p:cNvSpPr>
            <a:spLocks noChangeShapeType="1"/>
          </p:cNvSpPr>
          <p:nvPr/>
        </p:nvSpPr>
        <p:spPr bwMode="auto">
          <a:xfrm flipV="1">
            <a:off x="5334000" y="1981200"/>
            <a:ext cx="0" cy="427529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33" name="Line 9"/>
          <p:cNvSpPr>
            <a:spLocks noChangeShapeType="1"/>
          </p:cNvSpPr>
          <p:nvPr/>
        </p:nvSpPr>
        <p:spPr bwMode="auto">
          <a:xfrm flipV="1">
            <a:off x="5706908" y="1981200"/>
            <a:ext cx="3276600" cy="426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0" name="AutoShape 34"/>
          <p:cNvSpPr>
            <a:spLocks noChangeArrowheads="1"/>
          </p:cNvSpPr>
          <p:nvPr/>
        </p:nvSpPr>
        <p:spPr bwMode="auto">
          <a:xfrm flipV="1">
            <a:off x="2743200" y="3495869"/>
            <a:ext cx="228600" cy="228600"/>
          </a:xfrm>
          <a:prstGeom prst="triangle">
            <a:avLst>
              <a:gd name="adj" fmla="val 52778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5" name="AutoShape 35"/>
          <p:cNvSpPr>
            <a:spLocks noChangeArrowheads="1"/>
          </p:cNvSpPr>
          <p:nvPr/>
        </p:nvSpPr>
        <p:spPr bwMode="auto">
          <a:xfrm flipV="1">
            <a:off x="6096000" y="3695700"/>
            <a:ext cx="228600" cy="228600"/>
          </a:xfrm>
          <a:prstGeom prst="triangle">
            <a:avLst>
              <a:gd name="adj" fmla="val 52778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6" name="Rectangle 45"/>
          <p:cNvSpPr>
            <a:spLocks noChangeArrowheads="1"/>
          </p:cNvSpPr>
          <p:nvPr/>
        </p:nvSpPr>
        <p:spPr bwMode="auto">
          <a:xfrm>
            <a:off x="304799" y="6297170"/>
            <a:ext cx="3894003" cy="50482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r>
              <a:rPr lang="en-US" sz="1200" baseline="30000" dirty="0">
                <a:solidFill>
                  <a:srgbClr val="FFCCCC"/>
                </a:solidFill>
              </a:rPr>
              <a:t>1</a:t>
            </a:r>
            <a:r>
              <a:rPr lang="en-US" sz="1200" dirty="0">
                <a:solidFill>
                  <a:srgbClr val="FFCCCC"/>
                </a:solidFill>
              </a:rPr>
              <a:t> WY </a:t>
            </a:r>
            <a:r>
              <a:rPr lang="en-US" sz="1200" dirty="0" smtClean="0">
                <a:solidFill>
                  <a:srgbClr val="FFCCCC"/>
                </a:solidFill>
              </a:rPr>
              <a:t>2015 </a:t>
            </a:r>
            <a:r>
              <a:rPr lang="en-US" sz="1200" dirty="0">
                <a:solidFill>
                  <a:srgbClr val="FFCCCC"/>
                </a:solidFill>
              </a:rPr>
              <a:t>unregulated inflow </a:t>
            </a:r>
            <a:r>
              <a:rPr lang="en-US" sz="1200" dirty="0" smtClean="0">
                <a:solidFill>
                  <a:srgbClr val="FFCCCC"/>
                </a:solidFill>
              </a:rPr>
              <a:t>into Lake Powell </a:t>
            </a:r>
            <a:r>
              <a:rPr lang="en-US" sz="1200" dirty="0">
                <a:solidFill>
                  <a:srgbClr val="FFCCCC"/>
                </a:solidFill>
              </a:rPr>
              <a:t>is based on the CBRFC </a:t>
            </a:r>
            <a:r>
              <a:rPr lang="en-US" sz="1200" dirty="0" smtClean="0">
                <a:solidFill>
                  <a:srgbClr val="FFCCCC"/>
                </a:solidFill>
              </a:rPr>
              <a:t>outlook </a:t>
            </a:r>
            <a:r>
              <a:rPr lang="en-US" sz="1200">
                <a:solidFill>
                  <a:srgbClr val="FFCCCC"/>
                </a:solidFill>
              </a:rPr>
              <a:t>dated </a:t>
            </a:r>
            <a:r>
              <a:rPr lang="en-US" sz="1200" smtClean="0">
                <a:solidFill>
                  <a:srgbClr val="FFCCCC"/>
                </a:solidFill>
              </a:rPr>
              <a:t>3/3/15</a:t>
            </a:r>
            <a:r>
              <a:rPr lang="en-US" sz="1200" dirty="0" smtClean="0">
                <a:solidFill>
                  <a:srgbClr val="FFCCCC"/>
                </a:solidFill>
              </a:rPr>
              <a:t>.</a:t>
            </a:r>
            <a:endParaRPr lang="en-US" sz="1200" dirty="0">
              <a:solidFill>
                <a:srgbClr val="FFCCCC"/>
              </a:solidFill>
            </a:endParaRPr>
          </a:p>
        </p:txBody>
      </p:sp>
      <p:sp>
        <p:nvSpPr>
          <p:cNvPr id="69" name="Text Box 41"/>
          <p:cNvSpPr txBox="1">
            <a:spLocks noChangeArrowheads="1"/>
          </p:cNvSpPr>
          <p:nvPr/>
        </p:nvSpPr>
        <p:spPr bwMode="auto">
          <a:xfrm>
            <a:off x="0" y="5862935"/>
            <a:ext cx="11608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FF99"/>
                </a:solidFill>
              </a:rPr>
              <a:t>Not to Scale</a:t>
            </a:r>
          </a:p>
        </p:txBody>
      </p:sp>
      <p:sp>
        <p:nvSpPr>
          <p:cNvPr id="71" name="Rectangle 45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CCCC"/>
                </a:solidFill>
              </a:rPr>
              <a:t>Based on a </a:t>
            </a:r>
            <a:r>
              <a:rPr lang="en-US" sz="1800" dirty="0" smtClean="0">
                <a:solidFill>
                  <a:srgbClr val="FFCCCC"/>
                </a:solidFill>
              </a:rPr>
              <a:t>9.00 </a:t>
            </a:r>
            <a:r>
              <a:rPr lang="en-US" sz="1800" dirty="0">
                <a:solidFill>
                  <a:srgbClr val="FFCCCC"/>
                </a:solidFill>
              </a:rPr>
              <a:t>maf release pattern from Lake Powell in Water Year </a:t>
            </a:r>
            <a:r>
              <a:rPr lang="en-US" sz="1800" dirty="0" smtClean="0">
                <a:solidFill>
                  <a:srgbClr val="FFCCCC"/>
                </a:solidFill>
              </a:rPr>
              <a:t>2016</a:t>
            </a:r>
            <a:endParaRPr lang="en-US" sz="1800" dirty="0">
              <a:solidFill>
                <a:srgbClr val="FF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31384"/>
            <a:ext cx="8602663" cy="586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6059963" y="1981200"/>
            <a:ext cx="0" cy="2802388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66430" y="1371600"/>
            <a:ext cx="1587065" cy="55399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Most Probable Scenario:</a:t>
            </a:r>
          </a:p>
          <a:p>
            <a:pPr algn="ctr"/>
            <a:r>
              <a:rPr lang="en-US" sz="1000" smtClean="0"/>
              <a:t>EOCY Elev: 1,081.14 ft</a:t>
            </a:r>
            <a:endParaRPr lang="en-US" sz="1000" dirty="0" smtClean="0"/>
          </a:p>
          <a:p>
            <a:pPr algn="ctr"/>
            <a:r>
              <a:rPr lang="en-US" sz="1000" smtClean="0"/>
              <a:t>CY15 </a:t>
            </a:r>
            <a:r>
              <a:rPr lang="en-US" sz="1000" dirty="0" smtClean="0"/>
              <a:t>Decline</a:t>
            </a:r>
            <a:r>
              <a:rPr lang="en-US" sz="1000" smtClean="0"/>
              <a:t>: 6.7 ft</a:t>
            </a:r>
            <a:endParaRPr lang="en-US" sz="10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001000" y="1981200"/>
            <a:ext cx="0" cy="2802388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10400" y="1448544"/>
            <a:ext cx="1627227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Most Probable Scenario:</a:t>
            </a:r>
          </a:p>
          <a:p>
            <a:pPr algn="ctr"/>
            <a:r>
              <a:rPr lang="en-US" sz="1000" smtClean="0"/>
              <a:t>EOWY Elev: 1,073.13 ft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14930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</a:rPr>
              <a:t>Topics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905000"/>
            <a:ext cx="77724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LC Current Conditions Update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LC </a:t>
            </a:r>
            <a:r>
              <a:rPr lang="en-US" smtClean="0">
                <a:solidFill>
                  <a:schemeClr val="bg1"/>
                </a:solidFill>
              </a:rPr>
              <a:t>Operations Update</a:t>
            </a:r>
          </a:p>
          <a:p>
            <a:r>
              <a:rPr lang="en-US" smtClean="0">
                <a:solidFill>
                  <a:schemeClr val="bg1"/>
                </a:solidFill>
              </a:rPr>
              <a:t>Pilot System Conservation Program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4" y="14728"/>
            <a:ext cx="8696325" cy="685800"/>
          </a:xfrm>
        </p:spPr>
        <p:txBody>
          <a:bodyPr/>
          <a:lstStyle/>
          <a:p>
            <a:pPr algn="l" eaLnBrk="1" hangingPunct="1"/>
            <a:r>
              <a:rPr lang="en-US" sz="2400" b="1" dirty="0" smtClean="0">
                <a:solidFill>
                  <a:schemeClr val="bg1"/>
                </a:solidFill>
              </a:rPr>
              <a:t>Percent of Traces with Event or System Condition 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Results from January 2015 CRSS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1,2,3</a:t>
            </a:r>
            <a:r>
              <a:rPr lang="en-US" sz="2000" b="1" dirty="0" smtClean="0">
                <a:solidFill>
                  <a:schemeClr val="bg1"/>
                </a:solidFill>
              </a:rPr>
              <a:t> (values in percent)</a:t>
            </a:r>
            <a:endParaRPr lang="en-US" sz="2000" b="1" baseline="30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043563" name="Group 10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502301"/>
              </p:ext>
            </p:extLst>
          </p:nvPr>
        </p:nvGraphicFramePr>
        <p:xfrm>
          <a:off x="285751" y="723580"/>
          <a:ext cx="8572499" cy="5316229"/>
        </p:xfrm>
        <a:graphic>
          <a:graphicData uri="http://schemas.openxmlformats.org/drawingml/2006/table">
            <a:tbl>
              <a:tblPr/>
              <a:tblGrid>
                <a:gridCol w="857249"/>
                <a:gridCol w="4419600"/>
                <a:gridCol w="685800"/>
                <a:gridCol w="698733"/>
                <a:gridCol w="637039"/>
                <a:gridCol w="637039"/>
                <a:gridCol w="637039"/>
              </a:tblGrid>
              <a:tr h="26702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Event or System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</a:rPr>
                        <a:t> Condition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28216">
                <a:tc rowSpan="1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Upper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Basin –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Lake Powell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Equalization Tier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60593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Equalization – annual release &gt; 8.23 maf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60593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Equalization – annual release = 8.23 </a:t>
                      </a:r>
                      <a:r>
                        <a:rPr kumimoji="0" lang="en-US" sz="11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maf</a:t>
                      </a:r>
                      <a:endParaRPr kumimoji="0" lang="en-US" sz="11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9548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Upper Elevation Balancing Tier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60593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Upper Elevation Balancing – annual release &gt; 8.23 maf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60593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Upper Elevation Balancing – annual release = 8.23 </a:t>
                      </a:r>
                      <a:r>
                        <a:rPr kumimoji="0" lang="en-US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maf</a:t>
                      </a:r>
                      <a:endParaRPr kumimoji="0" lang="en-US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605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Upper Elevation Balancing – annual release &lt; 8.23 maf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9548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Mid-Elevation Release Tier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9548">
                <a:tc vMerge="1">
                  <a:txBody>
                    <a:bodyPr/>
                    <a:lstStyle/>
                    <a:p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Mid-Elevation Release – annual release = 8.23 maf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9548">
                <a:tc vMerge="1">
                  <a:txBody>
                    <a:bodyPr/>
                    <a:lstStyle/>
                    <a:p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Mid-Elevation Release – annual release = 7.48 maf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9548">
                <a:tc vMerge="1">
                  <a:txBody>
                    <a:bodyPr/>
                    <a:lstStyle/>
                    <a:p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Lower Elevation Balancing Tier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9548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Lower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Basin –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Lake Mead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Shortage Condition – any amount  (Mead ≤ 1,075 ft)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60593">
                <a:tc vMerge="1">
                  <a:txBody>
                    <a:bodyPr/>
                    <a:lstStyle/>
                    <a:p>
                      <a:pPr algn="ctr"/>
                      <a:endParaRPr kumimoji="0" 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Shortage – 1</a:t>
                      </a:r>
                      <a:r>
                        <a:rPr kumimoji="0" lang="en-US" sz="11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level (Mead ≤ 1,075 and ≥ 1,050)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60593">
                <a:tc vMerge="1">
                  <a:txBody>
                    <a:bodyPr/>
                    <a:lstStyle/>
                    <a:p>
                      <a:pPr algn="ctr"/>
                      <a:endParaRPr kumimoji="0" 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Shortage – 2</a:t>
                      </a:r>
                      <a:r>
                        <a:rPr kumimoji="0" lang="en-US" sz="11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nd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level (Mead &lt; 1,050 and ≥ 1,025)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6059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Shortage – 3</a:t>
                      </a:r>
                      <a:r>
                        <a:rPr kumimoji="0" lang="en-US" sz="11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rd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level (Mead &lt; 1,025)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9548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Surplus Condition – any amount  (Mead ≥ 1,145 ft)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605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Surplus – Flood Control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349696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 or ICS Surplus Condition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1828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019800"/>
            <a:ext cx="48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>
                <a:solidFill>
                  <a:schemeClr val="bg1"/>
                </a:solidFill>
                <a:latin typeface="Arial"/>
                <a:cs typeface="Calibri" pitchFamily="34" charset="0"/>
              </a:rPr>
              <a:t>1 </a:t>
            </a:r>
            <a:r>
              <a:rPr lang="en-US" sz="1000" dirty="0" smtClean="0">
                <a:solidFill>
                  <a:schemeClr val="bg1"/>
                </a:solidFill>
                <a:latin typeface="Arial"/>
              </a:rPr>
              <a:t>Reservoir </a:t>
            </a:r>
            <a:r>
              <a:rPr lang="en-US" sz="1000" dirty="0">
                <a:solidFill>
                  <a:schemeClr val="bg1"/>
                </a:solidFill>
                <a:latin typeface="Arial"/>
              </a:rPr>
              <a:t>initial conditions based on </a:t>
            </a:r>
            <a:r>
              <a:rPr lang="en-US" sz="1000" dirty="0" smtClean="0">
                <a:solidFill>
                  <a:schemeClr val="bg1"/>
                </a:solidFill>
                <a:latin typeface="Arial"/>
              </a:rPr>
              <a:t>the observed levels on December </a:t>
            </a:r>
            <a:r>
              <a:rPr lang="en-US" sz="1000" dirty="0">
                <a:solidFill>
                  <a:schemeClr val="bg1"/>
                </a:solidFill>
                <a:latin typeface="Arial"/>
              </a:rPr>
              <a:t>31, </a:t>
            </a:r>
            <a:r>
              <a:rPr lang="en-US" sz="1000" dirty="0" smtClean="0">
                <a:solidFill>
                  <a:schemeClr val="bg1"/>
                </a:solidFill>
                <a:latin typeface="Arial"/>
              </a:rPr>
              <a:t>2014.</a:t>
            </a:r>
          </a:p>
          <a:p>
            <a:pPr fontAlgn="b"/>
            <a:r>
              <a:rPr lang="en-US" sz="1000" baseline="30000" dirty="0" smtClean="0">
                <a:solidFill>
                  <a:srgbClr val="FFFFFF"/>
                </a:solidFill>
                <a:latin typeface="Arial"/>
              </a:rPr>
              <a:t>2</a:t>
            </a:r>
            <a:r>
              <a:rPr lang="en-US" sz="1000" dirty="0" smtClean="0">
                <a:solidFill>
                  <a:srgbClr val="FFFFFF"/>
                </a:solidFill>
                <a:latin typeface="Arial"/>
              </a:rPr>
              <a:t> Hydrologic inflow traces based on resampling of the observed </a:t>
            </a:r>
            <a:r>
              <a:rPr lang="en-US" sz="1000" dirty="0">
                <a:solidFill>
                  <a:srgbClr val="FFFFFF"/>
                </a:solidFill>
                <a:latin typeface="Arial"/>
              </a:rPr>
              <a:t>natural </a:t>
            </a:r>
            <a:r>
              <a:rPr lang="en-US" sz="1000" dirty="0" smtClean="0">
                <a:solidFill>
                  <a:srgbClr val="FFFFFF"/>
                </a:solidFill>
                <a:latin typeface="Arial"/>
              </a:rPr>
              <a:t>flow </a:t>
            </a:r>
          </a:p>
          <a:p>
            <a:pPr fontAlgn="b"/>
            <a:r>
              <a:rPr lang="en-US" sz="1000" dirty="0" smtClean="0">
                <a:solidFill>
                  <a:srgbClr val="FFFFFF"/>
                </a:solidFill>
                <a:latin typeface="Arial"/>
              </a:rPr>
              <a:t>record from 1906-2010.</a:t>
            </a:r>
          </a:p>
          <a:p>
            <a:pPr fontAlgn="b"/>
            <a:r>
              <a:rPr lang="en-US" sz="1000" baseline="30000" dirty="0" smtClean="0">
                <a:solidFill>
                  <a:srgbClr val="FFFFFF"/>
                </a:solidFill>
                <a:latin typeface="Arial"/>
              </a:rPr>
              <a:t>3 </a:t>
            </a:r>
            <a:r>
              <a:rPr lang="en-US" sz="1000" dirty="0" smtClean="0">
                <a:solidFill>
                  <a:srgbClr val="FFFFFF"/>
                </a:solidFill>
                <a:latin typeface="Arial"/>
              </a:rPr>
              <a:t>Percentages shown may not be representative of the full range of future </a:t>
            </a:r>
          </a:p>
          <a:p>
            <a:pPr fontAlgn="b"/>
            <a:r>
              <a:rPr lang="en-US" sz="1000" dirty="0" smtClean="0">
                <a:solidFill>
                  <a:srgbClr val="FFFFFF"/>
                </a:solidFill>
                <a:latin typeface="Arial"/>
              </a:rPr>
              <a:t>possibilities  that could occur with different modeling assumptions.</a:t>
            </a:r>
            <a:endParaRPr lang="en-US" sz="10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12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smtClean="0">
                <a:solidFill>
                  <a:schemeClr val="bg1"/>
                </a:solidFill>
              </a:rPr>
              <a:t>Additional Operational Data</a:t>
            </a:r>
            <a:br>
              <a:rPr lang="en-US" sz="3600" b="1" smtClean="0">
                <a:solidFill>
                  <a:schemeClr val="bg1"/>
                </a:solidFill>
              </a:rPr>
            </a:br>
            <a:r>
              <a:rPr lang="en-US" sz="2400" b="1" smtClean="0">
                <a:solidFill>
                  <a:schemeClr val="bg1"/>
                </a:solidFill>
              </a:rPr>
              <a:t>(provisional year-to-date values)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528967"/>
              </p:ext>
            </p:extLst>
          </p:nvPr>
        </p:nvGraphicFramePr>
        <p:xfrm>
          <a:off x="381000" y="1468120"/>
          <a:ext cx="8237285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718"/>
                <a:gridCol w="2883218"/>
                <a:gridCol w="26613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Mexico Excess Flows (af)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Brock Reservoir Stored (af)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Senator Wash Stored (af)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1,674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37,730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24,640</a:t>
                      </a:r>
                      <a:endParaRPr lang="en-US" sz="1600" dirty="0"/>
                    </a:p>
                  </a:txBody>
                  <a:tcPr/>
                </a:tc>
              </a:tr>
              <a:tr h="248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Through</a:t>
                      </a:r>
                      <a:r>
                        <a:rPr lang="en-US" sz="1400" baseline="0" dirty="0" smtClean="0"/>
                        <a:t> 3/22/15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Through 3/20/15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Through 3/22/15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K:\Downloads\B1878-300-31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10728"/>
            <a:ext cx="41251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K:\Downloads\B1878-300-310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16" y="3210728"/>
            <a:ext cx="412167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5"/>
          <p:cNvSpPr>
            <a:spLocks noChangeArrowheads="1"/>
          </p:cNvSpPr>
          <p:nvPr/>
        </p:nvSpPr>
        <p:spPr bwMode="auto">
          <a:xfrm>
            <a:off x="261016" y="6044758"/>
            <a:ext cx="4191000" cy="50482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r>
              <a:rPr lang="en-US" sz="1200" dirty="0" smtClean="0">
                <a:solidFill>
                  <a:srgbClr val="FFCCCC"/>
                </a:solidFill>
              </a:rPr>
              <a:t>Morelos Dam Pictured Above – April 2014</a:t>
            </a:r>
          </a:p>
          <a:p>
            <a:r>
              <a:rPr lang="en-US" sz="1200" dirty="0" smtClean="0">
                <a:solidFill>
                  <a:srgbClr val="FFCCCC"/>
                </a:solidFill>
              </a:rPr>
              <a:t>Alexander Stephens (USBR)</a:t>
            </a:r>
            <a:endParaRPr lang="en-US" sz="1200" dirty="0">
              <a:solidFill>
                <a:srgbClr val="FF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362200"/>
            <a:ext cx="9067800" cy="1143000"/>
          </a:xfrm>
        </p:spPr>
        <p:txBody>
          <a:bodyPr/>
          <a:lstStyle/>
          <a:p>
            <a:r>
              <a:rPr lang="en-US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Pilot System Conservation Program</a:t>
            </a:r>
            <a:endParaRPr lang="en-US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6502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bg1"/>
                </a:solidFill>
              </a:rPr>
              <a:t>System Conservation Pilot Program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525963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On </a:t>
            </a:r>
            <a:r>
              <a:rPr lang="en-US" sz="2000" dirty="0">
                <a:solidFill>
                  <a:schemeClr val="bg1"/>
                </a:solidFill>
              </a:rPr>
              <a:t>July 30, 2014, Reclamation and four municipal entities entered into an agreement to jointly fund $11 million for the Pilot System Conservation Program to conserve water to remain in Lake Powell and Lake Mead to benefit the Colorado River system.  Reclamation will contribute $3 million for the Pilot Program and the other 4 funding partners $2 million each.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The </a:t>
            </a:r>
            <a:r>
              <a:rPr lang="en-US" sz="1800" dirty="0">
                <a:solidFill>
                  <a:schemeClr val="bg1"/>
                </a:solidFill>
              </a:rPr>
              <a:t>five funding partners are MWD, SNWA, CAWCD, Denver Water, and Reclamation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Under </a:t>
            </a:r>
            <a:r>
              <a:rPr lang="en-US" sz="2000" dirty="0">
                <a:solidFill>
                  <a:schemeClr val="bg1"/>
                </a:solidFill>
              </a:rPr>
              <a:t>the Funding Agreement, $8.25 million is allocated for use in the Lower Basin and $2.75 million is allocated for use in the Upper Basin.  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The </a:t>
            </a:r>
            <a:r>
              <a:rPr lang="en-US" sz="1800" dirty="0">
                <a:solidFill>
                  <a:schemeClr val="bg1"/>
                </a:solidFill>
              </a:rPr>
              <a:t>Funding Agreement is available on Reclamation’s website at:  www.usbr.gov//newsroom/docs/2014-07-30-Executed-Pilot-SCP-Funding-Agreement.pdf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3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bg1"/>
                </a:solidFill>
              </a:rPr>
              <a:t>System Conservation Pilot Program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525963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The </a:t>
            </a:r>
            <a:r>
              <a:rPr lang="en-US" sz="2000" dirty="0">
                <a:solidFill>
                  <a:schemeClr val="bg1"/>
                </a:solidFill>
              </a:rPr>
              <a:t>purpose of the Funding Agreement is to initiate a Pilot Program for System Conservation to determine whether System Conservation is a sufficiently </a:t>
            </a:r>
            <a:r>
              <a:rPr lang="en-US" sz="2000" b="1" u="sng" dirty="0">
                <a:solidFill>
                  <a:schemeClr val="bg1"/>
                </a:solidFill>
              </a:rPr>
              <a:t>cost-effective, robust, and feasible </a:t>
            </a:r>
            <a:r>
              <a:rPr lang="en-US" sz="2000" dirty="0">
                <a:solidFill>
                  <a:schemeClr val="bg1"/>
                </a:solidFill>
              </a:rPr>
              <a:t>method to partially mitigate the impacts of ongoing drought on the Colorado River System by </a:t>
            </a:r>
            <a:r>
              <a:rPr lang="en-US" sz="2000" b="1" u="sng" dirty="0">
                <a:solidFill>
                  <a:schemeClr val="bg1"/>
                </a:solidFill>
              </a:rPr>
              <a:t>managing water elevation levels in Lakes Mead and Powell above critically low elevations as a first priority</a:t>
            </a:r>
            <a:r>
              <a:rPr lang="en-US" sz="2000" dirty="0">
                <a:solidFill>
                  <a:schemeClr val="bg1"/>
                </a:solidFill>
              </a:rPr>
              <a:t>, with the ancillary benefit of enhancing flows in areas upstream of storage reservoirs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The </a:t>
            </a:r>
            <a:r>
              <a:rPr lang="en-US" sz="1600" dirty="0">
                <a:solidFill>
                  <a:schemeClr val="bg1"/>
                </a:solidFill>
              </a:rPr>
              <a:t>Pilot Program seeks to develop short-term pilot projects that keep water in Lakes Powell and Mead through temporary, voluntary, and compensated conservation </a:t>
            </a:r>
            <a:r>
              <a:rPr lang="en-US" sz="1600" dirty="0" smtClean="0">
                <a:solidFill>
                  <a:schemeClr val="bg1"/>
                </a:solidFill>
              </a:rPr>
              <a:t>mechanisms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Another aim of the program is </a:t>
            </a:r>
            <a:r>
              <a:rPr lang="en-US" sz="1600" dirty="0">
                <a:solidFill>
                  <a:schemeClr val="bg1"/>
                </a:solidFill>
              </a:rPr>
              <a:t>to explore our ability to develop a suite of projects with geographic and methodological diversity and diverse water use sectors including agricultural, municipal and industrial entities.</a:t>
            </a:r>
          </a:p>
        </p:txBody>
      </p:sp>
    </p:spTree>
    <p:extLst>
      <p:ext uri="{BB962C8B-B14F-4D97-AF65-F5344CB8AC3E}">
        <p14:creationId xmlns:p14="http://schemas.microsoft.com/office/powerpoint/2010/main" val="1771964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System Conservation Pilot Program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525963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Proposed conservation measures include: 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Efficiency improvements, land fallowing, water reuse, landscape conversions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17 pre-proposals were received by Reclamation – estimated combined reduction in consumptive use in excess of 60 </a:t>
            </a:r>
            <a:r>
              <a:rPr lang="en-US" sz="2000" dirty="0" err="1" smtClean="0">
                <a:solidFill>
                  <a:schemeClr val="bg1"/>
                </a:solidFill>
              </a:rPr>
              <a:t>kaf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Still requires additional information and investigation before demand reduction is known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Proposed costs/</a:t>
            </a:r>
            <a:r>
              <a:rPr lang="en-US" sz="1800" dirty="0" err="1" smtClean="0">
                <a:solidFill>
                  <a:schemeClr val="bg1"/>
                </a:solidFill>
              </a:rPr>
              <a:t>af</a:t>
            </a:r>
            <a:r>
              <a:rPr lang="en-US" sz="1800" dirty="0" smtClean="0">
                <a:solidFill>
                  <a:schemeClr val="bg1"/>
                </a:solidFill>
              </a:rPr>
              <a:t> range from less than $100 /</a:t>
            </a:r>
            <a:r>
              <a:rPr lang="en-US" sz="1800" dirty="0" err="1" smtClean="0">
                <a:solidFill>
                  <a:schemeClr val="bg1"/>
                </a:solidFill>
              </a:rPr>
              <a:t>af</a:t>
            </a:r>
            <a:r>
              <a:rPr lang="en-US" sz="1800" dirty="0" smtClean="0">
                <a:solidFill>
                  <a:schemeClr val="bg1"/>
                </a:solidFill>
              </a:rPr>
              <a:t> to more than $1,000/</a:t>
            </a:r>
            <a:r>
              <a:rPr lang="en-US" sz="1800" dirty="0" err="1" smtClean="0">
                <a:solidFill>
                  <a:schemeClr val="bg1"/>
                </a:solidFill>
              </a:rPr>
              <a:t>af</a:t>
            </a:r>
            <a:r>
              <a:rPr lang="en-US" sz="1800" dirty="0" smtClean="0">
                <a:solidFill>
                  <a:schemeClr val="bg1"/>
                </a:solidFill>
              </a:rPr>
              <a:t>; proposed conservation value ranges from 100 </a:t>
            </a:r>
            <a:r>
              <a:rPr lang="en-US" sz="1800" dirty="0" err="1" smtClean="0">
                <a:solidFill>
                  <a:schemeClr val="bg1"/>
                </a:solidFill>
              </a:rPr>
              <a:t>af</a:t>
            </a:r>
            <a:r>
              <a:rPr lang="en-US" sz="1800" dirty="0" smtClean="0">
                <a:solidFill>
                  <a:schemeClr val="bg1"/>
                </a:solidFill>
              </a:rPr>
              <a:t>/year to more than 10 </a:t>
            </a:r>
            <a:r>
              <a:rPr lang="en-US" sz="1800" dirty="0" err="1" smtClean="0">
                <a:solidFill>
                  <a:schemeClr val="bg1"/>
                </a:solidFill>
              </a:rPr>
              <a:t>kaf</a:t>
            </a:r>
            <a:r>
              <a:rPr lang="en-US" sz="1800" dirty="0" smtClean="0">
                <a:solidFill>
                  <a:schemeClr val="bg1"/>
                </a:solidFill>
              </a:rPr>
              <a:t>/year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Following submittal, evaluation, and approval of proposals – Reclamation will enter into implementation agreements with successful applicants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First round of implementation agreements will be completed by summer 2015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29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hdrinc.com/sites/all/files/content/projects/images/246-hoover-dam-bypass-427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75665"/>
            <a:ext cx="8724900" cy="580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838200" y="1371600"/>
            <a:ext cx="7772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8738" indent="-58738" algn="ctr"/>
            <a:r>
              <a:rPr lang="en-US" sz="3600" b="1" dirty="0">
                <a:solidFill>
                  <a:schemeClr val="bg1"/>
                </a:solidFill>
              </a:rPr>
              <a:t>Lower Colorado River</a:t>
            </a:r>
          </a:p>
          <a:p>
            <a:pPr marL="58738" indent="-58738" algn="ctr"/>
            <a:r>
              <a:rPr lang="en-US" sz="3600" b="1" dirty="0">
                <a:solidFill>
                  <a:schemeClr val="bg1"/>
                </a:solidFill>
              </a:rPr>
              <a:t>Operations </a:t>
            </a:r>
            <a:endParaRPr lang="en-US" sz="3200" b="1" dirty="0">
              <a:solidFill>
                <a:schemeClr val="bg1"/>
              </a:solidFill>
            </a:endParaRPr>
          </a:p>
          <a:p>
            <a:pPr marL="58738" indent="-58738"/>
            <a:endParaRPr lang="en-US" sz="3200" b="1" dirty="0">
              <a:solidFill>
                <a:schemeClr val="bg1"/>
              </a:solidFill>
            </a:endParaRPr>
          </a:p>
          <a:p>
            <a:pPr marL="58738" indent="-58738" algn="ctr"/>
            <a:r>
              <a:rPr lang="en-US" sz="2400" b="1" dirty="0">
                <a:solidFill>
                  <a:schemeClr val="bg1"/>
                </a:solidFill>
              </a:rPr>
              <a:t>For further information:  http://</a:t>
            </a:r>
            <a:r>
              <a:rPr lang="en-US" sz="2400" b="1" dirty="0" smtClean="0">
                <a:solidFill>
                  <a:schemeClr val="bg1"/>
                </a:solidFill>
              </a:rPr>
              <a:t>www.usbr.gov/lc/region</a:t>
            </a:r>
          </a:p>
          <a:p>
            <a:pPr marL="58738" indent="-58738" algn="ctr"/>
            <a:endParaRPr lang="en-US" sz="2400" b="1" dirty="0" smtClean="0">
              <a:solidFill>
                <a:schemeClr val="bg1"/>
              </a:solidFill>
            </a:endParaRPr>
          </a:p>
          <a:p>
            <a:pPr marL="58738" indent="-58738" algn="ctr"/>
            <a:r>
              <a:rPr lang="en-US" sz="2400" b="1" dirty="0" smtClean="0">
                <a:solidFill>
                  <a:schemeClr val="bg1"/>
                </a:solidFill>
              </a:rPr>
              <a:t>Email at:</a:t>
            </a:r>
          </a:p>
          <a:p>
            <a:pPr marL="58738" indent="-58738" algn="ctr"/>
            <a:r>
              <a:rPr lang="en-US" sz="2400" b="1" dirty="0" smtClean="0">
                <a:solidFill>
                  <a:schemeClr val="bg1"/>
                </a:solidFill>
              </a:rPr>
              <a:t>bcoowaterops@usbr.gov</a:t>
            </a:r>
            <a:endParaRPr lang="en-US" sz="2400" b="1" dirty="0">
              <a:solidFill>
                <a:schemeClr val="bg1"/>
              </a:solidFill>
            </a:endParaRPr>
          </a:p>
          <a:p>
            <a:pPr marL="58738" indent="-58738" algn="ctr"/>
            <a:endParaRPr lang="en-US" sz="2400" b="1" dirty="0"/>
          </a:p>
          <a:p>
            <a:pPr marL="58738" indent="-58738"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0473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Current Conditions</a:t>
            </a:r>
          </a:p>
        </p:txBody>
      </p:sp>
    </p:spTree>
    <p:extLst>
      <p:ext uri="{BB962C8B-B14F-4D97-AF65-F5344CB8AC3E}">
        <p14:creationId xmlns:p14="http://schemas.microsoft.com/office/powerpoint/2010/main" val="25198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7924800" cy="12192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Colorado River Basin Storage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(as of March </a:t>
            </a:r>
            <a:r>
              <a:rPr lang="en-US" sz="2800" b="1" dirty="0" smtClean="0">
                <a:solidFill>
                  <a:schemeClr val="bg1"/>
                </a:solidFill>
              </a:rPr>
              <a:t>22, </a:t>
            </a:r>
            <a:r>
              <a:rPr lang="en-US" sz="2800" b="1" dirty="0" smtClean="0">
                <a:solidFill>
                  <a:schemeClr val="bg1"/>
                </a:solidFill>
              </a:rPr>
              <a:t>2015)</a:t>
            </a:r>
            <a:r>
              <a:rPr lang="en-US" sz="3200" b="1" dirty="0" smtClean="0">
                <a:solidFill>
                  <a:schemeClr val="bg1"/>
                </a:solidFill>
              </a:rPr>
              <a:t>			</a:t>
            </a:r>
          </a:p>
        </p:txBody>
      </p:sp>
      <p:graphicFrame>
        <p:nvGraphicFramePr>
          <p:cNvPr id="2334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770104"/>
              </p:ext>
            </p:extLst>
          </p:nvPr>
        </p:nvGraphicFramePr>
        <p:xfrm>
          <a:off x="685800" y="1752600"/>
          <a:ext cx="7683500" cy="401637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667000"/>
                <a:gridCol w="1371600"/>
                <a:gridCol w="1905000"/>
                <a:gridCol w="1739900"/>
              </a:tblGrid>
              <a:tr h="1139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Current Storage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Percent Full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Storage (maf)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Elevation (feet)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Lake Powell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10.94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3,591.3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Lake Mead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10.52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1,086.1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Lake Mohave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1.72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643.9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Lake Havasu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448.4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System Storage*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28.97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609600" y="5915055"/>
            <a:ext cx="784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*Total system storage was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28.43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maf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or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48%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this time last year</a:t>
            </a:r>
          </a:p>
        </p:txBody>
      </p:sp>
    </p:spTree>
    <p:extLst>
      <p:ext uri="{BB962C8B-B14F-4D97-AF65-F5344CB8AC3E}">
        <p14:creationId xmlns:p14="http://schemas.microsoft.com/office/powerpoint/2010/main" val="40982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sz="3200" b="1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Observed Precipitation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38689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Source: http://water.weather.gov/precip/</a:t>
            </a:r>
          </a:p>
        </p:txBody>
      </p:sp>
      <p:pic>
        <p:nvPicPr>
          <p:cNvPr id="4" name="Picture 6" descr="N:\COM460\Work Groups\Colorado River Forecast System Group\2015\March 26\Dec_Prec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75" y="685800"/>
            <a:ext cx="4754880" cy="27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N:\COM460\Work Groups\Colorado River Forecast System Group\2015\March 26\Feb_Prec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75" y="3414219"/>
            <a:ext cx="4754880" cy="27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N:\COM460\Work Groups\Colorado River Forecast System Group\2015\March 26\Jan_Prec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7078"/>
            <a:ext cx="4754880" cy="27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N:\COM460\Work Groups\Colorado River Forecast System Group\2015\March 26\Nov_Preci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754880" cy="27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7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sz="3200" b="1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Drought Conditions</a:t>
            </a:r>
            <a:endParaRPr lang="en-US" sz="5400" dirty="0"/>
          </a:p>
        </p:txBody>
      </p:sp>
      <p:pic>
        <p:nvPicPr>
          <p:cNvPr id="2" name="Picture 2" descr="N:\COM460\24MONTH\2015\Workshop\PPTs\Session 1\Drought\20150317_west_tex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81" y="762000"/>
            <a:ext cx="710037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3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sz="3200" b="1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Drought Conditions</a:t>
            </a:r>
            <a:endParaRPr lang="en-US" sz="5400" dirty="0"/>
          </a:p>
        </p:txBody>
      </p:sp>
      <p:pic>
        <p:nvPicPr>
          <p:cNvPr id="3074" name="Picture 2" descr="N:\COM460\24MONTH\2015\Workshop\PPTs\Session 1\Drought\20150317_total_chng_W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12" y="762000"/>
            <a:ext cx="710037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51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914400"/>
          </a:xfrm>
        </p:spPr>
        <p:txBody>
          <a:bodyPr/>
          <a:lstStyle/>
          <a:p>
            <a:pPr algn="l" eaLnBrk="1" hangingPunct="1"/>
            <a:r>
              <a:rPr lang="en-US" sz="3200" b="1" dirty="0">
                <a:solidFill>
                  <a:srgbClr val="FFFFFF"/>
                </a:solidFill>
              </a:rPr>
              <a:t>Lower Basin Side Inflows – WY/CY </a:t>
            </a:r>
            <a:r>
              <a:rPr lang="en-US" sz="3200" b="1" dirty="0" smtClean="0">
                <a:solidFill>
                  <a:srgbClr val="FFFFFF"/>
                </a:solidFill>
              </a:rPr>
              <a:t>2014</a:t>
            </a:r>
            <a:r>
              <a:rPr lang="en-US" sz="3200" b="1" baseline="30000" dirty="0" smtClean="0">
                <a:solidFill>
                  <a:srgbClr val="FFFFFF"/>
                </a:solidFill>
              </a:rPr>
              <a:t>1,2</a:t>
            </a:r>
            <a:r>
              <a:rPr lang="en-US" sz="3200" b="1" dirty="0">
                <a:solidFill>
                  <a:srgbClr val="FFFFFF"/>
                </a:solidFill>
              </a:rPr>
              <a:t/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  <a:latin typeface="Arial" pitchFamily="34" charset="0"/>
              </a:rPr>
              <a:t>Intervening Flow from Glen Canyon to Hoover Dam</a:t>
            </a:r>
            <a:endParaRPr lang="en-US" sz="2800" b="1" baseline="30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043563" name="Group 10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17234"/>
              </p:ext>
            </p:extLst>
          </p:nvPr>
        </p:nvGraphicFramePr>
        <p:xfrm>
          <a:off x="685800" y="1024255"/>
          <a:ext cx="7772400" cy="5071745"/>
        </p:xfrm>
        <a:graphic>
          <a:graphicData uri="http://schemas.openxmlformats.org/drawingml/2006/table">
            <a:tbl>
              <a:tblPr/>
              <a:tblGrid>
                <a:gridCol w="304800"/>
                <a:gridCol w="1478725"/>
                <a:gridCol w="1493075"/>
                <a:gridCol w="1501436"/>
                <a:gridCol w="1526114"/>
                <a:gridCol w="1468250"/>
              </a:tblGrid>
              <a:tr h="663575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Month in WY/CY 2014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3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5-Year Average Intervening Flow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(KAF)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Observed Intervening Flow (KAF)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3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Observed</a:t>
                      </a:r>
                    </a:p>
                    <a:p>
                      <a:pPr marL="0" marR="0" lvl="0" indent="63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Intervening Flow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(% of Average)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Difference From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5-Year Average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(KAF)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rowSpan="15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HISTORICAL</a:t>
                      </a:r>
                    </a:p>
                  </a:txBody>
                  <a:tcPr vert="vert2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October 2013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55270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November 2013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51460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December 2013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45%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-52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62890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January 2014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February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97%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51460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March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-39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55270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April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-63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29235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May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June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4788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July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August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97%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September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October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17488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November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December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WY 2014 Totals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678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-182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CY 2014 Totals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78%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-186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199" name="Rectangle 2"/>
          <p:cNvSpPr>
            <a:spLocks noChangeArrowheads="1"/>
          </p:cNvSpPr>
          <p:nvPr/>
        </p:nvSpPr>
        <p:spPr bwMode="auto">
          <a:xfrm>
            <a:off x="533400" y="617220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100" baseline="30000" dirty="0">
                <a:solidFill>
                  <a:srgbClr val="FFFFFF"/>
                </a:solidFill>
              </a:rPr>
              <a:t>1</a:t>
            </a:r>
            <a:r>
              <a:rPr lang="en-US" sz="1100" dirty="0">
                <a:solidFill>
                  <a:srgbClr val="FFFFFF"/>
                </a:solidFill>
              </a:rPr>
              <a:t> Values were computed with the LC’s gain-loss model for the </a:t>
            </a:r>
            <a:r>
              <a:rPr lang="en-US" sz="1100" dirty="0" smtClean="0">
                <a:solidFill>
                  <a:srgbClr val="FFFFFF"/>
                </a:solidFill>
              </a:rPr>
              <a:t>most recent </a:t>
            </a:r>
            <a:r>
              <a:rPr lang="en-US" sz="1100" dirty="0">
                <a:solidFill>
                  <a:srgbClr val="FFFFFF"/>
                </a:solidFill>
              </a:rPr>
              <a:t>24-month study.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100" baseline="30000" dirty="0" smtClean="0">
                <a:solidFill>
                  <a:srgbClr val="FFFFFF"/>
                </a:solidFill>
              </a:rPr>
              <a:t>2  </a:t>
            </a:r>
            <a:r>
              <a:rPr lang="en-US" sz="1100" dirty="0" err="1" smtClean="0">
                <a:solidFill>
                  <a:srgbClr val="FFFFFF"/>
                </a:solidFill>
              </a:rPr>
              <a:t>Percents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r>
              <a:rPr lang="en-US" sz="1100" dirty="0">
                <a:solidFill>
                  <a:srgbClr val="FFFFFF"/>
                </a:solidFill>
              </a:rPr>
              <a:t>of average are based on the 5-year mean from 2009-2013.</a:t>
            </a:r>
          </a:p>
        </p:txBody>
      </p:sp>
    </p:spTree>
    <p:extLst>
      <p:ext uri="{BB962C8B-B14F-4D97-AF65-F5344CB8AC3E}">
        <p14:creationId xmlns:p14="http://schemas.microsoft.com/office/powerpoint/2010/main" val="18096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914400"/>
          </a:xfrm>
        </p:spPr>
        <p:txBody>
          <a:bodyPr/>
          <a:lstStyle/>
          <a:p>
            <a:pPr algn="l" eaLnBrk="1" hangingPunct="1"/>
            <a:r>
              <a:rPr lang="en-US" sz="3200" b="1" dirty="0">
                <a:solidFill>
                  <a:srgbClr val="FFFFFF"/>
                </a:solidFill>
              </a:rPr>
              <a:t>Lower Basin Side Inflows – WY/CY </a:t>
            </a:r>
            <a:r>
              <a:rPr lang="en-US" sz="3200" b="1" dirty="0" smtClean="0">
                <a:solidFill>
                  <a:srgbClr val="FFFFFF"/>
                </a:solidFill>
              </a:rPr>
              <a:t>2015</a:t>
            </a:r>
            <a:r>
              <a:rPr lang="en-US" sz="3200" b="1" baseline="30000" dirty="0" smtClean="0">
                <a:solidFill>
                  <a:srgbClr val="FFFFFF"/>
                </a:solidFill>
              </a:rPr>
              <a:t>1,2</a:t>
            </a:r>
            <a:r>
              <a:rPr lang="en-US" sz="3200" b="1" dirty="0">
                <a:solidFill>
                  <a:srgbClr val="FFFFFF"/>
                </a:solidFill>
              </a:rPr>
              <a:t/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  <a:latin typeface="Arial" pitchFamily="34" charset="0"/>
              </a:rPr>
              <a:t>Intervening Flow from Glen Canyon to Hoover Dam</a:t>
            </a:r>
            <a:endParaRPr lang="en-US" sz="2800" b="1" baseline="30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043563" name="Group 10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315352"/>
              </p:ext>
            </p:extLst>
          </p:nvPr>
        </p:nvGraphicFramePr>
        <p:xfrm>
          <a:off x="590550" y="1043940"/>
          <a:ext cx="7962900" cy="5052060"/>
        </p:xfrm>
        <a:graphic>
          <a:graphicData uri="http://schemas.openxmlformats.org/drawingml/2006/table">
            <a:tbl>
              <a:tblPr/>
              <a:tblGrid>
                <a:gridCol w="350520"/>
                <a:gridCol w="1440180"/>
                <a:gridCol w="1524000"/>
                <a:gridCol w="1600200"/>
                <a:gridCol w="1524000"/>
                <a:gridCol w="1524000"/>
              </a:tblGrid>
              <a:tr h="64770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Month in WY/CY 2015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3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5-Year Average Intervening Flow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(KAF)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Observed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Intervening Flow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(KAF)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3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Observed</a:t>
                      </a:r>
                    </a:p>
                    <a:p>
                      <a:pPr marL="0" marR="0" lvl="0" indent="63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Intervening Flow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(% of Average)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Difference From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5-Year Average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(KAF)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rowSpan="5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OBSERVED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vert="vert27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October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November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88%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December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58%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29235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January 2015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February 2015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116%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rowSpan="10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PROJECTED</a:t>
                      </a:r>
                    </a:p>
                  </a:txBody>
                  <a:tcPr vert="vert27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March 2015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4788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April 2015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144780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May 2015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June 2015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4788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July 2015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August 2015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September 2015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October 2015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17488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November 2015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December 2015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WY 2015 Totals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847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97%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-27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CY 2015 Totals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887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101%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199" name="Rectangle 2"/>
          <p:cNvSpPr>
            <a:spLocks noChangeArrowheads="1"/>
          </p:cNvSpPr>
          <p:nvPr/>
        </p:nvSpPr>
        <p:spPr bwMode="auto">
          <a:xfrm>
            <a:off x="533400" y="617220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100" baseline="30000" dirty="0">
                <a:solidFill>
                  <a:srgbClr val="FFFFFF"/>
                </a:solidFill>
                <a:latin typeface="Arial"/>
              </a:rPr>
              <a:t>1</a:t>
            </a:r>
            <a:r>
              <a:rPr lang="en-US" sz="1100" dirty="0">
                <a:solidFill>
                  <a:srgbClr val="FFFFFF"/>
                </a:solidFill>
                <a:latin typeface="Arial"/>
              </a:rPr>
              <a:t> Values were computed with the LC’s gain-loss model for the most recent 24-month study.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100" baseline="30000" dirty="0">
                <a:solidFill>
                  <a:srgbClr val="FFFFFF"/>
                </a:solidFill>
                <a:latin typeface="Arial"/>
              </a:rPr>
              <a:t>2</a:t>
            </a:r>
            <a:r>
              <a:rPr lang="en-US" sz="1100" dirty="0">
                <a:solidFill>
                  <a:srgbClr val="FFFFFF"/>
                </a:solidFill>
                <a:latin typeface="Arial"/>
              </a:rPr>
              <a:t> Percents of average are based on the 5-year mean from </a:t>
            </a:r>
            <a:r>
              <a:rPr lang="en-US" sz="1100" dirty="0" smtClean="0">
                <a:solidFill>
                  <a:srgbClr val="FFFFFF"/>
                </a:solidFill>
                <a:latin typeface="Arial"/>
              </a:rPr>
              <a:t>2010-2014.</a:t>
            </a:r>
            <a:endParaRPr lang="en-US" sz="11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020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52806</TotalTime>
  <Words>1708</Words>
  <Application>Microsoft Office PowerPoint</Application>
  <PresentationFormat>On-screen Show (4:3)</PresentationFormat>
  <Paragraphs>536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PowerPoint Presentation</vt:lpstr>
      <vt:lpstr>PowerPoint Presentation</vt:lpstr>
      <vt:lpstr>Current Conditions</vt:lpstr>
      <vt:lpstr> Colorado River Basin Storage   (as of March 22, 2015)   </vt:lpstr>
      <vt:lpstr>Observed Precipitation</vt:lpstr>
      <vt:lpstr>Drought Conditions</vt:lpstr>
      <vt:lpstr>Drought Conditions</vt:lpstr>
      <vt:lpstr>Lower Basin Side Inflows – WY/CY 20141,2 Intervening Flow from Glen Canyon to Hoover Dam</vt:lpstr>
      <vt:lpstr>Lower Basin Side Inflows – WY/CY 20151,2 Intervening Flow from Glen Canyon to Hoover Dam</vt:lpstr>
      <vt:lpstr>Lower Basin Side Inflows Intervening Flow from Glen Canyon to Hoover Dam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Percent of Traces with Event or System Condition  Results from January 2015 CRSS1,2,3 (values in percent)</vt:lpstr>
      <vt:lpstr>PowerPoint Presentation</vt:lpstr>
      <vt:lpstr>Pilot System Conservation Program</vt:lpstr>
      <vt:lpstr>System Conservation Pilot Program</vt:lpstr>
      <vt:lpstr>System Conservation Pilot Program</vt:lpstr>
      <vt:lpstr>System Conservation Pilot Program</vt:lpstr>
      <vt:lpstr>PowerPoint Presentation</vt:lpstr>
    </vt:vector>
  </TitlesOfParts>
  <Company>usbr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usbr</dc:creator>
  <cp:lastModifiedBy>Santos, Noe I</cp:lastModifiedBy>
  <cp:revision>2499</cp:revision>
  <cp:lastPrinted>2014-03-27T15:31:12Z</cp:lastPrinted>
  <dcterms:created xsi:type="dcterms:W3CDTF">2004-03-19T17:04:19Z</dcterms:created>
  <dcterms:modified xsi:type="dcterms:W3CDTF">2015-03-26T15:01:57Z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roval  Status">
    <vt:lpwstr>Approved</vt:lpwstr>
  </property>
  <property fmtid="{D5CDD505-2E9C-101B-9397-08002B2CF9AE}" pid="3" name="ContentType">
    <vt:lpwstr>Document</vt:lpwstr>
  </property>
  <property fmtid="{D5CDD505-2E9C-101B-9397-08002B2CF9AE}" pid="4" name="Distributed">
    <vt:lpwstr>0</vt:lpwstr>
  </property>
  <property fmtid="{D5CDD505-2E9C-101B-9397-08002B2CF9AE}" pid="5" name="N Drive">
    <vt:lpwstr>0</vt:lpwstr>
  </property>
</Properties>
</file>