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ABFF028-C55A-45E3-B931-77199554D5DC}">
  <a:tblStyle styleId="{8ABFF028-C55A-45E3-B931-77199554D5DC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1" autoAdjust="0"/>
    <p:restoredTop sz="91614" autoAdjust="0"/>
  </p:normalViewPr>
  <p:slideViewPr>
    <p:cSldViewPr snapToGrid="0" snapToObjects="1">
      <p:cViewPr varScale="1">
        <p:scale>
          <a:sx n="87" d="100"/>
          <a:sy n="87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85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Physically based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calculation of snow energy balance.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Predictive capability in changed settings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Strives to get sensitivities to changes right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Simplicity.  </a:t>
            </a:r>
            <a:r>
              <a:rPr lang="en-US" sz="2400" b="0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number of state variables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adjustable parameters.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Transportable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Applicable with little calibration at different locations.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Match 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diurnal cycle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melt outflow rates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Effects of 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vegetation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interception, radiation, wind fields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dx.doi.org/10.1029/2011WR01043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fc.noaa.gov/wsup/pub2/peak/peak.php?year=2010&amp;month=c" TargetMode="External"/><Relationship Id="rId4" Type="http://schemas.openxmlformats.org/officeDocument/2006/relationships/hyperlink" Target="http://waterdata.usgs.gov/" TargetMode="External"/><Relationship Id="rId5" Type="http://schemas.openxmlformats.org/officeDocument/2006/relationships/hyperlink" Target="http://www.cbrfc.noaa.gov/gmap/info/info.php?type=peaks&amp;idcol=id&amp;station=LGNU1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Evaluating Utah Energy Balance Snowmelt Model in Operational Forecasting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John A Koudelka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David Tarboton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Utah State University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8133775" y="6509100"/>
            <a:ext cx="5998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999999"/>
                </a:solidFill>
              </a:rPr>
              <a:t>3/26/2015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Utah Energy Balance Snowmelt Model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80" y="786437"/>
            <a:ext cx="8041477" cy="557372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192847" y="6378557"/>
            <a:ext cx="8945395" cy="43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Mahat, V. and D. G. Tarboton, (2012), "Canopy radiation transmission for an energy balance snowmelt model," </a:t>
            </a:r>
            <a:r>
              <a:rPr lang="en-US" sz="1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Resour. Res</a:t>
            </a: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48: W01534</a:t>
            </a:r>
            <a:r>
              <a:rPr lang="en-US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http://dx.doi.org/10.1029/2011WR010438</a:t>
            </a:r>
            <a:r>
              <a:rPr lang="en-US" sz="1200" b="0" i="0" u="sng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UEB Model Structure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075" y="3625330"/>
            <a:ext cx="4219575" cy="60166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115616" y="2781044"/>
            <a:ext cx="673298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 Equations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Surface mass and energy balance (beneath the canopy)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579712" y="5079419"/>
            <a:ext cx="619268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Canopy mass and energy balance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075" y="6252642"/>
            <a:ext cx="3460749" cy="36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0075" y="4420667"/>
            <a:ext cx="3578224" cy="60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0075" y="5487467"/>
            <a:ext cx="2197100" cy="601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1115616" y="1249513"/>
            <a:ext cx="7416824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 Variables</a:t>
            </a:r>
          </a:p>
          <a:p>
            <a:pPr marL="1200150" marR="0" lvl="2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Surface snow water equivalent, </a:t>
            </a:r>
            <a:r>
              <a:rPr lang="en-US" sz="1800" b="0" i="1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1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marL="1200150" marR="0" lvl="2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Internal energy of the surface snowpack, </a:t>
            </a:r>
            <a:r>
              <a:rPr lang="en-US" sz="1800" b="0" i="1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="0" i="1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marL="1200150" marR="0" lvl="2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Canopy snow water equivalent, </a:t>
            </a:r>
            <a:r>
              <a:rPr lang="en-US" sz="1800" b="0" i="1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1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450" y="4349450"/>
            <a:ext cx="2456205" cy="250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UEB 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Requirements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13825" y="711025"/>
            <a:ext cx="90302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</a:p>
          <a:p>
            <a:pPr marR="0"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thermal conductivities, emissivity, scattering coefficients, etc.</a:t>
            </a:r>
          </a:p>
          <a:p>
            <a:pPr marL="342900" marR="0" lvl="0" indent="-330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Conditions </a:t>
            </a:r>
          </a:p>
          <a:p>
            <a:pPr marR="0"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SWE, Snow Age,  energy content, atmospheric pressure, etc.</a:t>
            </a:r>
          </a:p>
          <a:p>
            <a:pPr marL="342900" marR="0" lvl="0" indent="-330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Spatially Varying, Time Constant (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SVTC) </a:t>
            </a:r>
          </a:p>
          <a:p>
            <a:pPr marR="0"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Slope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Watershed(s)</a:t>
            </a:r>
          </a:p>
          <a:p>
            <a:pPr marL="342900" marR="0" lvl="0" indent="-330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Spatially Varying, Time Varying (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SVTV)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Speed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Humidity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Radiation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224" y="4349450"/>
            <a:ext cx="2798325" cy="250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File-Based Input-output System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62974" y="1256830"/>
            <a:ext cx="8991598" cy="5528149"/>
            <a:chOff x="76201" y="737191"/>
            <a:chExt cx="8991600" cy="5968409"/>
          </a:xfrm>
        </p:grpSpPr>
        <p:sp>
          <p:nvSpPr>
            <p:cNvPr id="181" name="Shape 181"/>
            <p:cNvSpPr txBox="1"/>
            <p:nvPr/>
          </p:nvSpPr>
          <p:spPr>
            <a:xfrm>
              <a:off x="3737357" y="737191"/>
              <a:ext cx="2552699" cy="400109"/>
            </a:xfrm>
            <a:prstGeom prst="rect">
              <a:avLst/>
            </a:prstGeom>
            <a:gradFill>
              <a:gsLst>
                <a:gs pos="0">
                  <a:srgbClr val="BEDBFF"/>
                </a:gs>
                <a:gs pos="35000">
                  <a:srgbClr val="D1E5FE"/>
                </a:gs>
                <a:gs pos="100000">
                  <a:srgbClr val="EEF5FF"/>
                </a:gs>
              </a:gsLst>
              <a:lin ang="16200000" scaled="0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Overall control file </a:t>
              </a: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76202" y="1597894"/>
              <a:ext cx="5105398" cy="369332"/>
            </a:xfrm>
            <a:prstGeom prst="rect">
              <a:avLst/>
            </a:prstGeom>
            <a:gradFill>
              <a:gsLst>
                <a:gs pos="0">
                  <a:srgbClr val="BFF1FF"/>
                </a:gs>
                <a:gs pos="35000">
                  <a:srgbClr val="D2F5FF"/>
                </a:gs>
                <a:gs pos="100000">
                  <a:srgbClr val="EFFBFF"/>
                </a:gs>
              </a:gsLst>
              <a:lin ang="16200000" scaled="0"/>
            </a:gradFill>
            <a:ln w="9525" cap="flat">
              <a:solidFill>
                <a:srgbClr val="45AA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Input Files</a:t>
              </a: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190500" y="2133600"/>
              <a:ext cx="1021079" cy="461664"/>
            </a:xfrm>
            <a:prstGeom prst="rect">
              <a:avLst/>
            </a:prstGeom>
            <a:solidFill>
              <a:srgbClr val="9BBB59"/>
            </a:solidFill>
            <a:ln w="25400" cap="flat">
              <a:solidFill>
                <a:srgbClr val="7189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Watershed file</a:t>
              </a: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190500" y="2579667"/>
              <a:ext cx="1021079" cy="1569660"/>
            </a:xfrm>
            <a:prstGeom prst="rect">
              <a:avLst/>
            </a:prstGeom>
            <a:gradFill>
              <a:gsLst>
                <a:gs pos="0">
                  <a:srgbClr val="EBFFBF"/>
                </a:gs>
                <a:gs pos="35000">
                  <a:srgbClr val="F0FFD3"/>
                </a:gs>
                <a:gs pos="100000">
                  <a:srgbClr val="F9FFEF"/>
                </a:gs>
              </a:gsLst>
              <a:lin ang="16200000" scaled="0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Provides watershed ID for each grid from the NetCDF file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2286000" y="2133600"/>
              <a:ext cx="1104899" cy="276998"/>
            </a:xfrm>
            <a:prstGeom prst="rect">
              <a:avLst/>
            </a:prstGeom>
            <a:solidFill>
              <a:srgbClr val="9BBB59"/>
            </a:solidFill>
            <a:ln w="25400" cap="flat">
              <a:solidFill>
                <a:srgbClr val="7189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Site Initial file</a:t>
              </a: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2286000" y="2408466"/>
              <a:ext cx="1104899" cy="1754325"/>
            </a:xfrm>
            <a:prstGeom prst="rect">
              <a:avLst/>
            </a:prstGeom>
            <a:gradFill>
              <a:gsLst>
                <a:gs pos="0">
                  <a:srgbClr val="EBFFBF"/>
                </a:gs>
                <a:gs pos="35000">
                  <a:srgbClr val="F0FFD3"/>
                </a:gs>
                <a:gs pos="100000">
                  <a:srgbClr val="F9FFEF"/>
                </a:gs>
              </a:gsLst>
              <a:lin ang="16200000" scaled="0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Provides site and initial condition values, or points to  2-D NetCDF files where these are spatially variable</a:t>
              </a: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3476226" y="2403230"/>
              <a:ext cx="1629173" cy="1754325"/>
            </a:xfrm>
            <a:prstGeom prst="rect">
              <a:avLst/>
            </a:prstGeom>
            <a:gradFill>
              <a:gsLst>
                <a:gs pos="0">
                  <a:srgbClr val="EBFFBF"/>
                </a:gs>
                <a:gs pos="35000">
                  <a:srgbClr val="F0FFD3"/>
                </a:gs>
                <a:gs pos="100000">
                  <a:srgbClr val="F9FFEF"/>
                </a:gs>
              </a:gsLst>
              <a:lin ang="16200000" scaled="0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Provides start, end and time step, and info. on time varying inputs as either from text file for domain, from 3-D NetCDF file where spatially variable, or constant for all time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1257300" y="2133600"/>
              <a:ext cx="958386" cy="461664"/>
            </a:xfrm>
            <a:prstGeom prst="rect">
              <a:avLst/>
            </a:prstGeom>
            <a:solidFill>
              <a:srgbClr val="9BBB59"/>
            </a:solidFill>
            <a:ln w="25400" cap="flat">
              <a:solidFill>
                <a:srgbClr val="7189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Parameter file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1257300" y="2577900"/>
              <a:ext cx="958386" cy="1569660"/>
            </a:xfrm>
            <a:prstGeom prst="rect">
              <a:avLst/>
            </a:prstGeom>
            <a:gradFill>
              <a:gsLst>
                <a:gs pos="0">
                  <a:srgbClr val="EBFFBF"/>
                </a:gs>
                <a:gs pos="35000">
                  <a:srgbClr val="F0FFD3"/>
                </a:gs>
                <a:gs pos="100000">
                  <a:srgbClr val="F9FFEF"/>
                </a:gs>
              </a:gsLst>
              <a:lin ang="16200000" scaled="0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Provides parameter Values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3476228" y="2133600"/>
              <a:ext cx="1629171" cy="276998"/>
            </a:xfrm>
            <a:prstGeom prst="rect">
              <a:avLst/>
            </a:prstGeom>
            <a:solidFill>
              <a:srgbClr val="9BBB59"/>
            </a:solidFill>
            <a:ln w="25400" cap="flat">
              <a:solidFill>
                <a:srgbClr val="7189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Input Control file</a:t>
              </a: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228600" y="4847271"/>
              <a:ext cx="1371599" cy="276998"/>
            </a:xfrm>
            <a:prstGeom prst="rect">
              <a:avLst/>
            </a:prstGeom>
            <a:solidFill>
              <a:srgbClr val="F79646"/>
            </a:solidFill>
            <a:ln w="25400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2-D NetCDF files</a:t>
              </a: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228600" y="5124271"/>
              <a:ext cx="1371599" cy="1200329"/>
            </a:xfrm>
            <a:prstGeom prst="rect">
              <a:avLst/>
            </a:prstGeom>
            <a:gradFill>
              <a:gsLst>
                <a:gs pos="0">
                  <a:srgbClr val="FFE2CA"/>
                </a:gs>
                <a:gs pos="35000">
                  <a:srgbClr val="FFEADA"/>
                </a:gs>
                <a:gs pos="100000">
                  <a:srgbClr val="FEF8F1"/>
                </a:gs>
              </a:gsLst>
              <a:lin ang="16200000" scaled="0"/>
            </a:gradFill>
            <a:ln w="9525" cap="flat">
              <a:solidFill>
                <a:srgbClr val="F692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Provides spatially variable site and initial condition values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3352800" y="4847271"/>
              <a:ext cx="1676399" cy="276998"/>
            </a:xfrm>
            <a:prstGeom prst="rect">
              <a:avLst/>
            </a:prstGeom>
            <a:solidFill>
              <a:srgbClr val="F79646"/>
            </a:solidFill>
            <a:ln w="25400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3-D NetCDF files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3352800" y="5124271"/>
              <a:ext cx="1676399" cy="1200329"/>
            </a:xfrm>
            <a:prstGeom prst="rect">
              <a:avLst/>
            </a:prstGeom>
            <a:gradFill>
              <a:gsLst>
                <a:gs pos="0">
                  <a:srgbClr val="FFE2CA"/>
                </a:gs>
                <a:gs pos="35000">
                  <a:srgbClr val="FFEADA"/>
                </a:gs>
                <a:gs pos="100000">
                  <a:srgbClr val="FEF8F1"/>
                </a:gs>
              </a:gsLst>
              <a:lin ang="16200000" scaled="0"/>
            </a:gradFill>
            <a:ln w="9525" cap="flat">
              <a:solidFill>
                <a:srgbClr val="F692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Provides input variables for each time step and each grid point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1752600" y="4833798"/>
              <a:ext cx="1491786" cy="276998"/>
            </a:xfrm>
            <a:prstGeom prst="rect">
              <a:avLst/>
            </a:prstGeom>
            <a:solidFill>
              <a:srgbClr val="F79646"/>
            </a:solidFill>
            <a:ln w="25400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Time series text file</a:t>
              </a: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1752600" y="5097325"/>
              <a:ext cx="1491786" cy="1200329"/>
            </a:xfrm>
            <a:prstGeom prst="rect">
              <a:avLst/>
            </a:prstGeom>
            <a:gradFill>
              <a:gsLst>
                <a:gs pos="0">
                  <a:srgbClr val="FFE2CA"/>
                </a:gs>
                <a:gs pos="35000">
                  <a:srgbClr val="FFEADA"/>
                </a:gs>
                <a:gs pos="100000">
                  <a:srgbClr val="FEF8F1"/>
                </a:gs>
              </a:gsLst>
              <a:lin ang="16200000" scaled="0"/>
            </a:gradFill>
            <a:ln w="9525" cap="flat">
              <a:solidFill>
                <a:srgbClr val="F692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provides input variables for each time step and assumes a constant value for all the grid points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5410200" y="3598403"/>
              <a:ext cx="1024978" cy="461664"/>
            </a:xfrm>
            <a:prstGeom prst="rect">
              <a:avLst/>
            </a:prstGeom>
            <a:solidFill>
              <a:srgbClr val="F79646"/>
            </a:solidFill>
            <a:ln w="25400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Point detail text file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7772400" y="3581400"/>
              <a:ext cx="1172481" cy="461664"/>
            </a:xfrm>
            <a:prstGeom prst="rect">
              <a:avLst/>
            </a:prstGeom>
            <a:solidFill>
              <a:srgbClr val="F79646"/>
            </a:solidFill>
            <a:ln w="25400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Aggregated Output Control</a:t>
              </a: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7772400" y="4043064"/>
              <a:ext cx="1172481" cy="1200329"/>
            </a:xfrm>
            <a:prstGeom prst="rect">
              <a:avLst/>
            </a:prstGeom>
            <a:gradFill>
              <a:gsLst>
                <a:gs pos="0">
                  <a:srgbClr val="FFE2CA"/>
                </a:gs>
                <a:gs pos="35000">
                  <a:srgbClr val="FFEADA"/>
                </a:gs>
                <a:gs pos="100000">
                  <a:srgbClr val="FEF8F1"/>
                </a:gs>
              </a:gsLst>
              <a:lin ang="16200000" scaled="0"/>
            </a:gradFill>
            <a:ln w="9525" cap="flat">
              <a:solidFill>
                <a:srgbClr val="F692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Holds list of variables for which aggregated output is required</a:t>
              </a: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6573054" y="3598403"/>
              <a:ext cx="1080960" cy="461664"/>
            </a:xfrm>
            <a:prstGeom prst="rect">
              <a:avLst/>
            </a:prstGeom>
            <a:solidFill>
              <a:srgbClr val="F79646"/>
            </a:solidFill>
            <a:ln w="25400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3-D NetCDF files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6573054" y="4060067"/>
              <a:ext cx="1080960" cy="1200329"/>
            </a:xfrm>
            <a:prstGeom prst="rect">
              <a:avLst/>
            </a:prstGeom>
            <a:gradFill>
              <a:gsLst>
                <a:gs pos="0">
                  <a:srgbClr val="FFE2CA"/>
                </a:gs>
                <a:gs pos="35000">
                  <a:srgbClr val="FFEADA"/>
                </a:gs>
                <a:gs pos="100000">
                  <a:srgbClr val="FEF8F1"/>
                </a:gs>
              </a:gsLst>
              <a:lin ang="16200000" scaled="0"/>
            </a:gradFill>
            <a:ln w="9525" cap="flat">
              <a:solidFill>
                <a:srgbClr val="F692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Holds a single output variable for all time steps and for entire  grid.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6477000" y="5780748"/>
              <a:ext cx="1940176" cy="276998"/>
            </a:xfrm>
            <a:prstGeom prst="rect">
              <a:avLst/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Aggregated Output text file</a:t>
              </a:r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6477000" y="6057746"/>
              <a:ext cx="1940176" cy="276998"/>
            </a:xfrm>
            <a:prstGeom prst="rect">
              <a:avLst/>
            </a:prstGeom>
            <a:gradFill>
              <a:gsLst>
                <a:gs pos="0">
                  <a:srgbClr val="FFC0BE"/>
                </a:gs>
                <a:gs pos="35000">
                  <a:srgbClr val="FFD2D2"/>
                </a:gs>
                <a:gs pos="100000">
                  <a:srgbClr val="FFEEEE"/>
                </a:gs>
              </a:gsLst>
              <a:lin ang="16200000" scaled="0"/>
            </a:gradFill>
            <a:ln w="9525" cap="flat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Holds aggregated output</a:t>
              </a: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6071616" y="2203002"/>
              <a:ext cx="2209799" cy="276998"/>
            </a:xfrm>
            <a:prstGeom prst="rect">
              <a:avLst/>
            </a:prstGeom>
            <a:solidFill>
              <a:srgbClr val="9BBB59"/>
            </a:solidFill>
            <a:ln w="25400" cap="flat">
              <a:solidFill>
                <a:srgbClr val="7189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Output Control file</a:t>
              </a:r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6071616" y="2477868"/>
              <a:ext cx="2209799" cy="646331"/>
            </a:xfrm>
            <a:prstGeom prst="rect">
              <a:avLst/>
            </a:prstGeom>
            <a:gradFill>
              <a:gsLst>
                <a:gs pos="0">
                  <a:srgbClr val="EBFFBF"/>
                </a:gs>
                <a:gs pos="35000">
                  <a:srgbClr val="F0FFD3"/>
                </a:gs>
                <a:gs pos="100000">
                  <a:srgbClr val="F9FFEF"/>
                </a:gs>
              </a:gsLst>
              <a:lin ang="16200000" scaled="0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Indicates which variables are to be output and the file names to write outputs.</a:t>
              </a: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5410200" y="4060067"/>
              <a:ext cx="1024978" cy="1200329"/>
            </a:xfrm>
            <a:prstGeom prst="rect">
              <a:avLst/>
            </a:prstGeom>
            <a:gradFill>
              <a:gsLst>
                <a:gs pos="0">
                  <a:srgbClr val="FFE2CA"/>
                </a:gs>
                <a:gs pos="35000">
                  <a:srgbClr val="FFEADA"/>
                </a:gs>
                <a:gs pos="100000">
                  <a:srgbClr val="FEF8F1"/>
                </a:gs>
              </a:gsLst>
              <a:lin ang="16200000" scaled="0"/>
            </a:gradFill>
            <a:ln w="9525" cap="flat">
              <a:solidFill>
                <a:srgbClr val="F692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Holds all output variables for all time steps for a single grid point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76201" y="1981200"/>
              <a:ext cx="5105399" cy="4724400"/>
            </a:xfrm>
            <a:prstGeom prst="rect">
              <a:avLst/>
            </a:prstGeom>
            <a:noFill/>
            <a:ln w="9525" cap="flat">
              <a:solidFill>
                <a:srgbClr val="7C60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8" name="Shape 208"/>
            <p:cNvCxnSpPr>
              <a:stCxn id="186" idx="2"/>
              <a:endCxn id="191" idx="0"/>
            </p:cNvCxnSpPr>
            <p:nvPr/>
          </p:nvCxnSpPr>
          <p:spPr>
            <a:xfrm rot="5400000">
              <a:off x="1534349" y="3542992"/>
              <a:ext cx="684300" cy="1923900"/>
            </a:xfrm>
            <a:prstGeom prst="bentConnector3">
              <a:avLst>
                <a:gd name="adj1" fmla="val 11876"/>
              </a:avLst>
            </a:prstGeom>
            <a:noFill/>
            <a:ln w="25400" cap="flat">
              <a:solidFill>
                <a:srgbClr val="C0504D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09" name="Shape 209"/>
            <p:cNvCxnSpPr>
              <a:stCxn id="187" idx="2"/>
            </p:cNvCxnSpPr>
            <p:nvPr/>
          </p:nvCxnSpPr>
          <p:spPr>
            <a:xfrm>
              <a:off x="4290812" y="4157556"/>
              <a:ext cx="0" cy="689700"/>
            </a:xfrm>
            <a:prstGeom prst="straightConnector1">
              <a:avLst/>
            </a:prstGeom>
            <a:noFill/>
            <a:ln w="25400" cap="flat">
              <a:solidFill>
                <a:srgbClr val="C0504D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10" name="Shape 210"/>
            <p:cNvCxnSpPr/>
            <p:nvPr/>
          </p:nvCxnSpPr>
          <p:spPr>
            <a:xfrm rot="5400000">
              <a:off x="3098587" y="4208501"/>
              <a:ext cx="689713" cy="587825"/>
            </a:xfrm>
            <a:prstGeom prst="bentConnector3">
              <a:avLst>
                <a:gd name="adj1" fmla="val 12135"/>
              </a:avLst>
            </a:prstGeom>
            <a:noFill/>
            <a:ln w="25400" cap="flat">
              <a:solidFill>
                <a:srgbClr val="C0504D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11" name="Shape 211"/>
            <p:cNvSpPr/>
            <p:nvPr/>
          </p:nvSpPr>
          <p:spPr>
            <a:xfrm>
              <a:off x="5274807" y="1981200"/>
              <a:ext cx="3792992" cy="4710426"/>
            </a:xfrm>
            <a:prstGeom prst="rect">
              <a:avLst/>
            </a:prstGeom>
            <a:noFill/>
            <a:ln w="9525" cap="flat">
              <a:solidFill>
                <a:srgbClr val="7C60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2" name="Shape 212"/>
            <p:cNvCxnSpPr>
              <a:stCxn id="199" idx="2"/>
              <a:endCxn id="202" idx="0"/>
            </p:cNvCxnSpPr>
            <p:nvPr/>
          </p:nvCxnSpPr>
          <p:spPr>
            <a:xfrm rot="5400000">
              <a:off x="7634141" y="5056193"/>
              <a:ext cx="537300" cy="911700"/>
            </a:xfrm>
            <a:prstGeom prst="bentConnector3">
              <a:avLst>
                <a:gd name="adj1" fmla="val 16362"/>
              </a:avLst>
            </a:prstGeom>
            <a:noFill/>
            <a:ln w="25400" cap="flat">
              <a:solidFill>
                <a:srgbClr val="C0504D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13" name="Shape 213"/>
            <p:cNvSpPr txBox="1"/>
            <p:nvPr/>
          </p:nvSpPr>
          <p:spPr>
            <a:xfrm>
              <a:off x="5274807" y="1611867"/>
              <a:ext cx="3792994" cy="369332"/>
            </a:xfrm>
            <a:prstGeom prst="rect">
              <a:avLst/>
            </a:prstGeom>
            <a:gradFill>
              <a:gsLst>
                <a:gs pos="0">
                  <a:srgbClr val="BFF1FF"/>
                </a:gs>
                <a:gs pos="35000">
                  <a:srgbClr val="D2F5FF"/>
                </a:gs>
                <a:gs pos="100000">
                  <a:srgbClr val="EFFBFF"/>
                </a:gs>
              </a:gsLst>
              <a:lin ang="16200000" scaled="0"/>
            </a:gradFill>
            <a:ln w="9525" cap="flat">
              <a:solidFill>
                <a:srgbClr val="45AA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Output Files</a:t>
              </a:r>
            </a:p>
          </p:txBody>
        </p:sp>
        <p:cxnSp>
          <p:nvCxnSpPr>
            <p:cNvPr id="214" name="Shape 214"/>
            <p:cNvCxnSpPr/>
            <p:nvPr/>
          </p:nvCxnSpPr>
          <p:spPr>
            <a:xfrm>
              <a:off x="2667000" y="1304429"/>
              <a:ext cx="449580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Shape 215"/>
            <p:cNvCxnSpPr/>
            <p:nvPr/>
          </p:nvCxnSpPr>
          <p:spPr>
            <a:xfrm>
              <a:off x="2667000" y="1304429"/>
              <a:ext cx="0" cy="29577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16" name="Shape 216"/>
            <p:cNvCxnSpPr/>
            <p:nvPr/>
          </p:nvCxnSpPr>
          <p:spPr>
            <a:xfrm>
              <a:off x="7162800" y="1295400"/>
              <a:ext cx="0" cy="29577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4976923" y="1156542"/>
              <a:ext cx="0" cy="14788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18" name="Shape 218"/>
            <p:cNvCxnSpPr/>
            <p:nvPr/>
          </p:nvCxnSpPr>
          <p:spPr>
            <a:xfrm>
              <a:off x="762000" y="1985714"/>
              <a:ext cx="0" cy="14788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1752600" y="1985714"/>
              <a:ext cx="0" cy="14788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20" name="Shape 220"/>
            <p:cNvCxnSpPr/>
            <p:nvPr/>
          </p:nvCxnSpPr>
          <p:spPr>
            <a:xfrm>
              <a:off x="2895600" y="1985714"/>
              <a:ext cx="0" cy="14788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4267200" y="1985714"/>
              <a:ext cx="0" cy="14788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22" name="Shape 222"/>
            <p:cNvCxnSpPr>
              <a:stCxn id="213" idx="2"/>
              <a:endCxn id="204" idx="0"/>
            </p:cNvCxnSpPr>
            <p:nvPr/>
          </p:nvCxnSpPr>
          <p:spPr>
            <a:xfrm>
              <a:off x="7171304" y="1981199"/>
              <a:ext cx="5100" cy="22200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grpSp>
          <p:nvGrpSpPr>
            <p:cNvPr id="223" name="Shape 223"/>
            <p:cNvGrpSpPr/>
            <p:nvPr/>
          </p:nvGrpSpPr>
          <p:grpSpPr>
            <a:xfrm>
              <a:off x="5715000" y="3124200"/>
              <a:ext cx="2819400" cy="474203"/>
              <a:chOff x="5715000" y="3124200"/>
              <a:chExt cx="2819400" cy="474203"/>
            </a:xfrm>
          </p:grpSpPr>
          <p:cxnSp>
            <p:nvCxnSpPr>
              <p:cNvPr id="224" name="Shape 224"/>
              <p:cNvCxnSpPr/>
              <p:nvPr/>
            </p:nvCxnSpPr>
            <p:spPr>
              <a:xfrm>
                <a:off x="5715000" y="3285628"/>
                <a:ext cx="2819400" cy="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Shape 225"/>
              <p:cNvCxnSpPr/>
              <p:nvPr/>
            </p:nvCxnSpPr>
            <p:spPr>
              <a:xfrm>
                <a:off x="5715000" y="3285628"/>
                <a:ext cx="0" cy="295771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226" name="Shape 226"/>
              <p:cNvCxnSpPr>
                <a:endCxn id="200" idx="0"/>
              </p:cNvCxnSpPr>
              <p:nvPr/>
            </p:nvCxnSpPr>
            <p:spPr>
              <a:xfrm>
                <a:off x="7113535" y="3285503"/>
                <a:ext cx="0" cy="3129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227" name="Shape 227"/>
              <p:cNvCxnSpPr/>
              <p:nvPr/>
            </p:nvCxnSpPr>
            <p:spPr>
              <a:xfrm>
                <a:off x="8534400" y="3276600"/>
                <a:ext cx="0" cy="295771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228" name="Shape 228"/>
              <p:cNvCxnSpPr/>
              <p:nvPr/>
            </p:nvCxnSpPr>
            <p:spPr>
              <a:xfrm>
                <a:off x="7114032" y="3124200"/>
                <a:ext cx="0" cy="161428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UEB Outputs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13825" y="711025"/>
            <a:ext cx="90302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 in the form of rain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 in the form of snow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Sensible Heat Flux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Latent Heat Flux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Sublimation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Snow Temperature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 Surface Temperature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Content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outflow (Rain and Snow)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Canopy interception capacity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Canopy SWE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Canopy Latent and Sensible heat fluxes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Melt from Canopy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-177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Study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52100" y="695150"/>
            <a:ext cx="89918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we lose important information about the terrain at low resolution?</a:t>
            </a:r>
          </a:p>
          <a:p>
            <a:pPr marL="914400" marR="0" lvl="1" indent="-381000" algn="l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NWS gridded data at 800m</a:t>
            </a:r>
          </a:p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UEB perform with observed data?</a:t>
            </a:r>
          </a:p>
          <a:p>
            <a:pPr marL="914400" marR="0" lvl="1" indent="-381000" algn="l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Run UEB using observed data from TWDEF</a:t>
            </a:r>
          </a:p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UEB perform with best available data?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marR="0" lvl="1" indent="-381000" algn="l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Run UEB using a mix of Forecast data and best retrospective radiation, rh, and wind data available at TWDEF location</a:t>
            </a:r>
          </a:p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radiation data is not available as a forecast product?</a:t>
            </a:r>
          </a:p>
          <a:p>
            <a:pPr marL="914400" marR="0" lvl="1" indent="-381000" algn="l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Run UEB using a mix of Forecast data, radiation from Bristow-Campbell calculations, and rest from best available retrospective.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 amt="69000"/>
          </a:blip>
          <a:srcRect l="14213" t="2991" r="5933" b="2623"/>
          <a:stretch/>
        </p:blipFill>
        <p:spPr>
          <a:xfrm>
            <a:off x="47375" y="1213325"/>
            <a:ext cx="4151224" cy="53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1793000" y="3628225"/>
            <a:ext cx="1961999" cy="1581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48" name="Shape 248"/>
          <p:cNvCxnSpPr/>
          <p:nvPr/>
        </p:nvCxnSpPr>
        <p:spPr>
          <a:xfrm rot="10800000" flipH="1">
            <a:off x="3767075" y="1479049"/>
            <a:ext cx="4159500" cy="21552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9" name="Shape 249"/>
          <p:cNvCxnSpPr/>
          <p:nvPr/>
        </p:nvCxnSpPr>
        <p:spPr>
          <a:xfrm rot="10800000" flipH="1">
            <a:off x="3755000" y="4974324"/>
            <a:ext cx="4183500" cy="23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0" name="Shape 250"/>
          <p:cNvCxnSpPr/>
          <p:nvPr/>
        </p:nvCxnSpPr>
        <p:spPr>
          <a:xfrm rot="10800000" flipH="1">
            <a:off x="1793000" y="4956325"/>
            <a:ext cx="2179200" cy="2534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1" name="Shape 251"/>
          <p:cNvCxnSpPr/>
          <p:nvPr/>
        </p:nvCxnSpPr>
        <p:spPr>
          <a:xfrm rot="10800000" flipH="1">
            <a:off x="1787150" y="1496149"/>
            <a:ext cx="2190900" cy="212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l="47480" t="44661" r="14456" b="25040"/>
          <a:stretch/>
        </p:blipFill>
        <p:spPr>
          <a:xfrm>
            <a:off x="3972325" y="1509249"/>
            <a:ext cx="3924425" cy="3416924"/>
          </a:xfrm>
          <a:prstGeom prst="rect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SVTC Inputs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Resolution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800m</a:t>
            </a:r>
          </a:p>
        </p:txBody>
      </p:sp>
      <p:pic>
        <p:nvPicPr>
          <p:cNvPr id="259" name="Shape 25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3886" b="13885"/>
          <a:stretch/>
        </p:blipFill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30m</a:t>
            </a:r>
          </a:p>
        </p:txBody>
      </p:sp>
      <p:pic>
        <p:nvPicPr>
          <p:cNvPr id="261" name="Shape 26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t="13956" b="13955"/>
          <a:stretch/>
        </p:blipFill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2779350" y="1239500"/>
            <a:ext cx="35852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Slope, Aspect, NLCD (LAI, HCAN, CCAN)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-246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 Comparisons</a:t>
            </a:r>
          </a:p>
        </p:txBody>
      </p:sp>
      <p:grpSp>
        <p:nvGrpSpPr>
          <p:cNvPr id="268" name="Shape 268"/>
          <p:cNvGrpSpPr/>
          <p:nvPr/>
        </p:nvGrpSpPr>
        <p:grpSpPr>
          <a:xfrm>
            <a:off x="2280026" y="4079281"/>
            <a:ext cx="4583951" cy="2656641"/>
            <a:chOff x="4762475" y="4510050"/>
            <a:chExt cx="4313901" cy="2289024"/>
          </a:xfrm>
        </p:grpSpPr>
        <p:pic>
          <p:nvPicPr>
            <p:cNvPr id="269" name="Shape 269"/>
            <p:cNvPicPr preferRelativeResize="0"/>
            <p:nvPr/>
          </p:nvPicPr>
          <p:blipFill rotWithShape="1">
            <a:blip r:embed="rId3">
              <a:alphaModFix/>
            </a:blip>
            <a:srcRect t="50835"/>
            <a:stretch/>
          </p:blipFill>
          <p:spPr>
            <a:xfrm>
              <a:off x="4762475" y="4510050"/>
              <a:ext cx="4313901" cy="2289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Shape 270"/>
            <p:cNvPicPr preferRelativeResize="0"/>
            <p:nvPr/>
          </p:nvPicPr>
          <p:blipFill rotWithShape="1">
            <a:blip r:embed="rId3">
              <a:alphaModFix/>
            </a:blip>
            <a:srcRect b="97403"/>
            <a:stretch/>
          </p:blipFill>
          <p:spPr>
            <a:xfrm>
              <a:off x="4762475" y="4559077"/>
              <a:ext cx="4313901" cy="120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Shape 271"/>
          <p:cNvGrpSpPr/>
          <p:nvPr/>
        </p:nvGrpSpPr>
        <p:grpSpPr>
          <a:xfrm>
            <a:off x="2252337" y="2013975"/>
            <a:ext cx="4639324" cy="2053399"/>
            <a:chOff x="1317075" y="2618800"/>
            <a:chExt cx="4639324" cy="2053399"/>
          </a:xfrm>
        </p:grpSpPr>
        <p:pic>
          <p:nvPicPr>
            <p:cNvPr id="272" name="Shape 272"/>
            <p:cNvPicPr preferRelativeResize="0"/>
            <p:nvPr/>
          </p:nvPicPr>
          <p:blipFill rotWithShape="1">
            <a:blip r:embed="rId4">
              <a:alphaModFix/>
            </a:blip>
            <a:srcRect t="58783"/>
            <a:stretch/>
          </p:blipFill>
          <p:spPr>
            <a:xfrm>
              <a:off x="1317075" y="3067749"/>
              <a:ext cx="4639324" cy="1604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Shape 273"/>
            <p:cNvPicPr preferRelativeResize="0"/>
            <p:nvPr/>
          </p:nvPicPr>
          <p:blipFill rotWithShape="1">
            <a:blip r:embed="rId4">
              <a:alphaModFix/>
            </a:blip>
            <a:srcRect b="88466"/>
            <a:stretch/>
          </p:blipFill>
          <p:spPr>
            <a:xfrm>
              <a:off x="1317075" y="2618800"/>
              <a:ext cx="4639324" cy="448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" name="Shape 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8200" y="677999"/>
            <a:ext cx="4967599" cy="1259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-3019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1250" y="675450"/>
            <a:ext cx="90014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E69138"/>
              </a:buClr>
              <a:buSzPct val="100000"/>
              <a:buFont typeface="Calibri"/>
              <a:buAutoNum type="arabicPeriod"/>
            </a:pPr>
            <a:r>
              <a:rPr lang="en-US" sz="2400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Observed data (TWDEF)</a:t>
            </a:r>
          </a:p>
          <a:p>
            <a:pPr marL="914400" lvl="1" indent="-419100" rtl="0">
              <a:spcBef>
                <a:spcPts val="640"/>
              </a:spcBef>
              <a:buClr>
                <a:srgbClr val="E69138"/>
              </a:buClr>
              <a:buSzPct val="100000"/>
              <a:buFont typeface="Calibri"/>
              <a:buAutoNum type="alphaLcPeriod"/>
            </a:pPr>
            <a:r>
              <a:rPr lang="en-US" sz="2400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Temperature and Precipitation from SNOTEL.</a:t>
            </a:r>
          </a:p>
          <a:p>
            <a:pPr marL="1371600" lvl="2" indent="-419100" rtl="0">
              <a:spcBef>
                <a:spcPts val="640"/>
              </a:spcBef>
              <a:buClr>
                <a:srgbClr val="E69138"/>
              </a:buClr>
              <a:buSzPct val="100000"/>
              <a:buFont typeface="Calibri"/>
              <a:buAutoNum type="romanLcPeriod"/>
            </a:pPr>
            <a:r>
              <a:rPr lang="en-US" sz="2400" dirty="0" err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Precip</a:t>
            </a:r>
            <a:r>
              <a:rPr lang="en-US" sz="2400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 smoothing </a:t>
            </a:r>
          </a:p>
          <a:p>
            <a:pPr marL="1828800" lvl="3" indent="-304800" rtl="0">
              <a:spcBef>
                <a:spcPts val="0"/>
              </a:spcBef>
              <a:buClr>
                <a:srgbClr val="E69138"/>
              </a:buClr>
              <a:buSzPct val="100000"/>
              <a:buFont typeface="Calibri"/>
              <a:buAutoNum type="arabicPeriod"/>
            </a:pPr>
            <a:r>
              <a:rPr lang="en-US" sz="1050" dirty="0" err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Avanzi</a:t>
            </a:r>
            <a:r>
              <a:rPr lang="en-US" sz="1050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, Francesco, et al. "A processing–modeling routine to use SNOTEL hourly data in snowpack dynamic models." </a:t>
            </a:r>
            <a:r>
              <a:rPr lang="en-US" sz="1050" i="1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Advances in Water Resources</a:t>
            </a:r>
            <a:r>
              <a:rPr lang="en-US" sz="1050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 73 (2014): 16-29.</a:t>
            </a:r>
          </a:p>
          <a:p>
            <a:pPr marL="914400" lvl="1" indent="-419100" rtl="0">
              <a:spcBef>
                <a:spcPts val="640"/>
              </a:spcBef>
              <a:buClr>
                <a:srgbClr val="E69138"/>
              </a:buClr>
              <a:buSzPct val="100000"/>
              <a:buFont typeface="Calibri"/>
              <a:buAutoNum type="alphaLcPeriod"/>
            </a:pPr>
            <a:r>
              <a:rPr lang="en-US" sz="2400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Wind, RH, SW, LW from TWDEF sensors</a:t>
            </a:r>
          </a:p>
          <a:p>
            <a:pPr marL="457200" marR="0" lvl="0" indent="-419100" algn="l" rtl="0">
              <a:spcBef>
                <a:spcPts val="640"/>
              </a:spcBef>
              <a:buClr>
                <a:srgbClr val="1155CC"/>
              </a:buClr>
              <a:buSzPct val="100000"/>
              <a:buFont typeface="Calibri"/>
              <a:buAutoNum type="arabicPeriod"/>
            </a:pPr>
            <a:r>
              <a:rPr lang="en-US" sz="2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Forecast Data (NLDAS)</a:t>
            </a:r>
          </a:p>
          <a:p>
            <a:pPr marL="914400" marR="0" lvl="1" indent="-419100" algn="l" rtl="0">
              <a:spcBef>
                <a:spcPts val="640"/>
              </a:spcBef>
              <a:buClr>
                <a:srgbClr val="1155CC"/>
              </a:buClr>
              <a:buSzPct val="100000"/>
              <a:buFont typeface="Calibri"/>
              <a:buAutoNum type="alphaLcPeriod"/>
            </a:pPr>
            <a:r>
              <a:rPr lang="en-US" sz="2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800m Temperature and Precipitation from CBRFC.</a:t>
            </a:r>
          </a:p>
          <a:p>
            <a:pPr marL="914400" marR="0" lvl="1" indent="-419100" algn="l" rtl="0">
              <a:spcBef>
                <a:spcPts val="640"/>
              </a:spcBef>
              <a:buClr>
                <a:srgbClr val="1155CC"/>
              </a:buClr>
              <a:buSzPct val="100000"/>
              <a:buFont typeface="Calibri"/>
              <a:buAutoNum type="alphaLcPeriod"/>
            </a:pPr>
            <a:r>
              <a:rPr lang="en-US" sz="2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SW, LW, Wind, RH generated from NASA Land Data Assimilation (NLDAS) Forcing2 datasets, </a:t>
            </a:r>
            <a:r>
              <a:rPr lang="en-US" sz="2400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regridded</a:t>
            </a:r>
            <a:r>
              <a:rPr lang="en-US" sz="2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to 800m. </a:t>
            </a:r>
          </a:p>
          <a:p>
            <a:pPr marL="457200" marR="0" lvl="0" indent="-419100" algn="l" rtl="0">
              <a:spcBef>
                <a:spcPts val="640"/>
              </a:spcBef>
              <a:buClr>
                <a:srgbClr val="CC0000"/>
              </a:buClr>
              <a:buSzPct val="100000"/>
              <a:buFont typeface="Calibri"/>
              <a:buAutoNum type="arabicPeriod"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Forecast Data with Bristow Campbell (Bristow)</a:t>
            </a:r>
          </a:p>
          <a:p>
            <a:pPr marL="914400" marR="0" lvl="1" indent="-419100" algn="l" rtl="0">
              <a:spcBef>
                <a:spcPts val="640"/>
              </a:spcBef>
              <a:buClr>
                <a:srgbClr val="CC0000"/>
              </a:buClr>
              <a:buSzPct val="100000"/>
              <a:buFont typeface="Calibri"/>
              <a:buAutoNum type="alphaLcPeriod"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800m Temperature and Precipitation from CBRFC</a:t>
            </a:r>
          </a:p>
          <a:p>
            <a:pPr marL="914400" marR="0" lvl="1" indent="-419100" algn="l" rtl="0">
              <a:spcBef>
                <a:spcPts val="640"/>
              </a:spcBef>
              <a:buClr>
                <a:srgbClr val="CC0000"/>
              </a:buClr>
              <a:buSzPct val="100000"/>
              <a:buFont typeface="Calibri"/>
              <a:buAutoNum type="alphaLcPeriod"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Wind, RH generated from NLDAS</a:t>
            </a:r>
          </a:p>
          <a:p>
            <a:pPr marL="914400" marR="0" lvl="1" indent="-419100" algn="l" rtl="0">
              <a:spcBef>
                <a:spcPts val="640"/>
              </a:spcBef>
              <a:buClr>
                <a:srgbClr val="CC0000"/>
              </a:buClr>
              <a:buSzPct val="100000"/>
              <a:buFont typeface="Calibri"/>
              <a:buAutoNum type="alphaLcPeriod"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Model run in BC mode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in Remote Sensing &amp; GIS - University of Wisconsin, 2006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Scientist at the Idaho National Laboratory - GIS applications and Spatial Databases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 student with Dr David Tarboton at Utah State University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Comparisons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325" y="1503600"/>
            <a:ext cx="4530448" cy="3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50" y="1503600"/>
            <a:ext cx="4530448" cy="361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4629778"/>
            <a:ext cx="44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50" y="366607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0344" y="2688169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6263" y="169757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6298" y="202055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5352" y="331721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335" y="4626799"/>
            <a:ext cx="44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8200" y="1349711"/>
            <a:ext cx="239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– Monthly </a:t>
            </a:r>
            <a:r>
              <a:rPr lang="en-US" dirty="0" err="1" smtClean="0"/>
              <a:t>Avg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3145" y="1360977"/>
            <a:ext cx="221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– Daily </a:t>
            </a:r>
            <a:r>
              <a:rPr lang="en-US" dirty="0" err="1" smtClean="0"/>
              <a:t>Avg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6263" y="5117201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Deg</a:t>
            </a:r>
            <a:r>
              <a:rPr lang="en-US" dirty="0" smtClean="0"/>
              <a:t> C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Comparisons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625" y="1037000"/>
            <a:ext cx="4176126" cy="333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9" y="1037000"/>
            <a:ext cx="4134048" cy="3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800" y="4338225"/>
            <a:ext cx="3209482" cy="25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3903133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43084" y="2785534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43084" y="1697567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1700" y="1209244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6577" y="2563911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6577" y="390038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82433" y="45212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71842" y="5198535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4273" y="5863168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0677" y="6447367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9604" y="865583"/>
            <a:ext cx="241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– Monthly Sum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7117" y="86558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– Daily Sum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85518" y="4337655"/>
            <a:ext cx="212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Cumulative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3999" y="5506312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09899" y="2871688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Comparisons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39800"/>
            <a:ext cx="4571050" cy="36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0" y="1610650"/>
            <a:ext cx="4448099" cy="3551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17099" y="4703233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8867" y="3097311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66299" y="2030511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034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3866" y="2943422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933" y="46736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7193" y="1385911"/>
            <a:ext cx="3128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Humidity – Monthly Average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2137" y="1302873"/>
            <a:ext cx="2898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Humidity – Daily Average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Comparisons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498" y="1554525"/>
            <a:ext cx="4475875" cy="35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24" y="1554525"/>
            <a:ext cx="4475873" cy="35765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6124" y="466364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642" y="31623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124" y="176381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998" y="1763812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9498" y="320737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8929" y="466364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2368" y="1377120"/>
            <a:ext cx="2709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Speed – Monthly Average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6661" y="1339948"/>
            <a:ext cx="2479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Speed – Daily Average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124" y="5152173"/>
            <a:ext cx="1362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Meters/second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-2587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Comparisons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575" y="884259"/>
            <a:ext cx="3797800" cy="302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78" y="626875"/>
            <a:ext cx="4336099" cy="34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5525" y="3581850"/>
            <a:ext cx="4054750" cy="317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85525" y="639507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1069" y="4786412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4e+06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5524" y="3999012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e+06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5543" y="3124200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6643" y="2413000"/>
            <a:ext cx="68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99836" y="1718734"/>
            <a:ext cx="68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5000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9505" y="1032934"/>
            <a:ext cx="68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1078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1e+06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040932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e+06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124200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2e+06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1457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264" y="472986"/>
            <a:ext cx="2280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Shortwave – Monthly Sum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67118" y="631136"/>
            <a:ext cx="2050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Shortwave – Daily Sum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27022" y="3580391"/>
            <a:ext cx="2130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Shortwave – Cumulative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2425" y="4762951"/>
            <a:ext cx="63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kJ/m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-228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Comparisons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400" y="712400"/>
            <a:ext cx="4025650" cy="32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0" y="712400"/>
            <a:ext cx="4497526" cy="358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9900" y="3473650"/>
            <a:ext cx="4315123" cy="3384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3814233"/>
            <a:ext cx="78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550000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7088"/>
            <a:ext cx="78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44221"/>
            <a:ext cx="78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00000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6443" y="1080976"/>
            <a:ext cx="68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6010" y="2287476"/>
            <a:ext cx="68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7099" y="4024411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8e+06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83166" y="5222444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e+06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99900" y="644164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6582" y="558511"/>
            <a:ext cx="2250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Longwave</a:t>
            </a:r>
            <a:r>
              <a:rPr lang="en-US" dirty="0" smtClean="0"/>
              <a:t> – Monthly Sum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92101" y="558511"/>
            <a:ext cx="2020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Longwave</a:t>
            </a:r>
            <a:r>
              <a:rPr lang="en-US" dirty="0" smtClean="0"/>
              <a:t> – Daily Sum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41685" y="3660344"/>
            <a:ext cx="210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Longwave</a:t>
            </a:r>
            <a:r>
              <a:rPr lang="en-US" dirty="0" smtClean="0"/>
              <a:t> – Cumulative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52961" y="5376332"/>
            <a:ext cx="63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kJ/m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200" y="700075"/>
            <a:ext cx="7611599" cy="60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6200" y="6077578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2367" y="11049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644" y="3577167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718" y="3884944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5" y="1313149"/>
            <a:ext cx="4530376" cy="36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300" y="1313150"/>
            <a:ext cx="4514699" cy="361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46567" y="4250267"/>
            <a:ext cx="74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-5e+06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75" y="34544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21933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1e+07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0" y="1530978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6e+05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1251" y="4271434"/>
            <a:ext cx="74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-2e+05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3269" y="357293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1163" y="1126052"/>
            <a:ext cx="2679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Content – Monthly Sum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9194" y="1101912"/>
            <a:ext cx="2449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Content – Daily Sum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26" y="4952881"/>
            <a:ext cx="63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kJ/m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998" y="1365325"/>
            <a:ext cx="4532000" cy="36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7650"/>
            <a:ext cx="4472938" cy="35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83050" y="4474633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8814" y="3238500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0348" y="1553635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71967" y="1629833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967" y="30353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71967" y="4474633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5744" y="1204678"/>
            <a:ext cx="248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Outflow – Monthly Sum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78658" y="1139183"/>
            <a:ext cx="226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Outflow – Daily Sum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76" y="4974799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-218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9" y="664950"/>
            <a:ext cx="3869449" cy="309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929" y="685775"/>
            <a:ext cx="3904871" cy="309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9637" y="3777250"/>
            <a:ext cx="3869449" cy="30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02" y="3779803"/>
            <a:ext cx="3869449" cy="307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6279" y="822688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004" y="3280138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3783" y="2079988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802" y="3955519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5004" y="645107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8802" y="5191653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8867" y="832576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14881" y="2342784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78867" y="3329150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14881" y="3955519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14881" y="5140853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78867" y="6385453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351" y="2387765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60351" y="5499430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889" y="495119"/>
            <a:ext cx="3936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in the form of Rain – Monthly Sum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07305" y="557429"/>
            <a:ext cx="3687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in the form of Rain – Daily Sum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81971" y="3665610"/>
            <a:ext cx="37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in the form of Snow – Daily Sum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8324" y="3711385"/>
            <a:ext cx="401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in the form of Snow – Monthly Sum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Utah Energy Balance (UEB) Snowmelt Model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Study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integrate UEB into FEWS/CHPS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GFE products that can be used to run UEB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UEB performance for Spring 2010 Runoff event in the Bear and Weber Basins.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NSE, RMSE, Percent Bias for streamflow outputs compared against SNOW17 and UEB.</a:t>
            </a:r>
          </a:p>
          <a:p>
            <a:pPr marR="0" lvl="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problems in UEB to improve performance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756937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50" y="393550"/>
            <a:ext cx="4428099" cy="332107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756950" y="4919975"/>
            <a:ext cx="32076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</a:rPr>
              <a:t>john.koudelka@gmail.com</a:t>
            </a:r>
          </a:p>
          <a:p>
            <a:pPr rtl="0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</a:rPr>
              <a:t>dtarb@usu.edu</a:t>
            </a:r>
          </a:p>
          <a:p>
            <a:pPr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-2587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</p:txBody>
      </p:sp>
      <p:graphicFrame>
        <p:nvGraphicFramePr>
          <p:cNvPr id="104" name="Shape 104"/>
          <p:cNvGraphicFramePr/>
          <p:nvPr/>
        </p:nvGraphicFramePr>
        <p:xfrm>
          <a:off x="116950" y="1897175"/>
          <a:ext cx="8856625" cy="1981050"/>
        </p:xfrm>
        <a:graphic>
          <a:graphicData uri="http://schemas.openxmlformats.org/drawingml/2006/table">
            <a:tbl>
              <a:tblPr>
                <a:noFill/>
                <a:tableStyleId>{8ABFF028-C55A-45E3-B931-77199554D5DC}</a:tableStyleId>
              </a:tblPr>
              <a:tblGrid>
                <a:gridCol w="1628025"/>
                <a:gridCol w="620900"/>
                <a:gridCol w="630150"/>
                <a:gridCol w="523525"/>
                <a:gridCol w="458600"/>
                <a:gridCol w="448275"/>
                <a:gridCol w="458575"/>
                <a:gridCol w="439450"/>
                <a:gridCol w="444000"/>
                <a:gridCol w="740050"/>
                <a:gridCol w="492000"/>
                <a:gridCol w="497175"/>
                <a:gridCol w="486400"/>
                <a:gridCol w="497175"/>
                <a:gridCol w="492325"/>
              </a:tblGrid>
              <a:tr h="381000"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Gage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Historic Peak</a:t>
                      </a:r>
                      <a:r>
                        <a:rPr lang="en-US" sz="900" b="1" baseline="300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Average Peak</a:t>
                      </a:r>
                      <a:r>
                        <a:rPr lang="en-US" sz="900" b="1" baseline="300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Flood Flow</a:t>
                      </a:r>
                      <a:r>
                        <a:rPr lang="en-US" sz="900" b="1" baseline="300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Forecasted Exceedence Probability</a:t>
                      </a:r>
                      <a:r>
                        <a:rPr lang="en-US" sz="900" b="1" baseline="300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Normal Time of Peak</a:t>
                      </a:r>
                      <a:r>
                        <a:rPr lang="en-US" sz="900" b="1" baseline="300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Issue Date</a:t>
                      </a:r>
                      <a:r>
                        <a:rPr lang="en-US" sz="900" b="1" baseline="300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2010 Mean Daily</a:t>
                      </a:r>
                      <a:r>
                        <a:rPr lang="en-US" sz="900" b="1" baseline="300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2010 Mean Date</a:t>
                      </a:r>
                      <a:r>
                        <a:rPr lang="en-US" sz="900" b="1" baseline="300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2010 Peak Flow</a:t>
                      </a:r>
                      <a:r>
                        <a:rPr lang="en-US" sz="900" b="1" baseline="300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2010 Peak Date</a:t>
                      </a:r>
                      <a:r>
                        <a:rPr lang="en-US" sz="900" b="1" baseline="300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</a:tr>
              <a:tr h="27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90%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75%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25%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 b="1"/>
                        <a:t>10%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9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Weber (OAWU1)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4170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1625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2790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1250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1350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1500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1650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1750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5/24 - 6/16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5/19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2600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6/7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3530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6/10</a:t>
                      </a:r>
                    </a:p>
                  </a:txBody>
                  <a:tcPr marL="91425" marR="91425" marT="91425" marB="91425"/>
                </a:tc>
              </a:tr>
              <a:tr h="2282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Bear (BERU1)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2980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1610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4390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1050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1150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1300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1500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1700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5/22 - 6/14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5/19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2390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6/8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3240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6/8</a:t>
                      </a:r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Blacks Fork (LTAW4)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6970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2440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5500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860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1020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1150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1450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2100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5/2 - 6/27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5/19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4070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6/14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4280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6/14</a:t>
                      </a:r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Elk Nr Milner (ENMC2)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6290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4160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4200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2750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3000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3450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3850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4200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5/19 - 6/12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5/19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6100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6/8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6970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6/8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05" name="Shape 105"/>
          <p:cNvSpPr txBox="1"/>
          <p:nvPr/>
        </p:nvSpPr>
        <p:spPr>
          <a:xfrm>
            <a:off x="-12" y="3859175"/>
            <a:ext cx="8353499" cy="83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900"/>
              <a:t>1. CBRFC mean daily forecasts for June, 2010. </a:t>
            </a:r>
            <a:r>
              <a:rPr lang="en-US" sz="900" u="sng">
                <a:solidFill>
                  <a:srgbClr val="1155CC"/>
                </a:solidFill>
                <a:hlinkClick r:id="rId3"/>
              </a:rPr>
              <a:t>http://www.cbrfc.noaa.gov/wsup/pub2/peak/peak.php?year=2010&amp;month=c</a:t>
            </a:r>
          </a:p>
          <a:p>
            <a:pPr rtl="0">
              <a:spcBef>
                <a:spcPts val="0"/>
              </a:spcBef>
              <a:buNone/>
            </a:pPr>
            <a:r>
              <a:rPr lang="en-US" sz="900"/>
              <a:t>2. Mean Daily Peaks. </a:t>
            </a:r>
            <a:r>
              <a:rPr lang="en-US" sz="900" u="sng">
                <a:solidFill>
                  <a:schemeClr val="hlink"/>
                </a:solidFill>
                <a:hlinkClick r:id="rId4"/>
              </a:rPr>
              <a:t>http://waterdata.usgs.gov/</a:t>
            </a:r>
          </a:p>
          <a:p>
            <a:pPr rtl="0">
              <a:spcBef>
                <a:spcPts val="0"/>
              </a:spcBef>
              <a:buNone/>
            </a:pPr>
            <a:r>
              <a:rPr lang="en-US" sz="900"/>
              <a:t>3. Yearly peaks. </a:t>
            </a:r>
            <a:r>
              <a:rPr lang="en-US" sz="900" u="sng">
                <a:solidFill>
                  <a:srgbClr val="1155CC"/>
                </a:solidFill>
                <a:hlinkClick r:id="rId5"/>
              </a:rPr>
              <a:t>http://www.cbrfc.noaa.gov/gmap/info/info.php?type=peaks&amp;idcol=id&amp;station=OAWU1</a:t>
            </a:r>
          </a:p>
          <a:p>
            <a:pPr lvl="0">
              <a:spcBef>
                <a:spcPts val="0"/>
              </a:spcBef>
              <a:buNone/>
            </a:pPr>
            <a:r>
              <a:rPr lang="en-US" sz="900"/>
              <a:t>*all values in cfs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75150" y="589150"/>
            <a:ext cx="8393699" cy="14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CBRFC models were not able to duplicate streamflow peaks in the 2010 Spring runoff.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Believed to be due to incorrect simulation of snowpack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l="4789"/>
          <a:stretch/>
        </p:blipFill>
        <p:spPr>
          <a:xfrm>
            <a:off x="5324075" y="4383225"/>
            <a:ext cx="3819925" cy="24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2010 Daily Mean Streamflow Observations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2656" r="1448"/>
          <a:stretch/>
        </p:blipFill>
        <p:spPr>
          <a:xfrm>
            <a:off x="567500" y="1142992"/>
            <a:ext cx="3931150" cy="271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l="3557" r="1077"/>
          <a:stretch/>
        </p:blipFill>
        <p:spPr>
          <a:xfrm>
            <a:off x="4868000" y="1112373"/>
            <a:ext cx="3818800" cy="268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l="1895" r="1392"/>
          <a:stretch/>
        </p:blipFill>
        <p:spPr>
          <a:xfrm>
            <a:off x="623685" y="4111150"/>
            <a:ext cx="3818789" cy="25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9810" y="3993625"/>
            <a:ext cx="4056213" cy="271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212" y="817495"/>
            <a:ext cx="3880250" cy="271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2010 Snotel Observations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0124"/>
            <a:ext cx="2986675" cy="207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90950"/>
            <a:ext cx="2986675" cy="202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0972" y="3725366"/>
            <a:ext cx="3373024" cy="31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8056" y="4407325"/>
            <a:ext cx="3443418" cy="23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3227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operational streamflow forecasts be improved by using a distributed, physically-based snowmelt model instead of a temperature index model?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UEB capable of improving CBRFC streamflow predictions using NWS forecast data? </a:t>
            </a:r>
          </a:p>
          <a:p>
            <a:pPr marR="0" lvl="2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SNOW17 uses temperature melt factors</a:t>
            </a:r>
          </a:p>
          <a:p>
            <a:pPr marR="0" lvl="2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UEB uses a physical energy balance driven by radiation, temperature, wind, and humidity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UEB run in the FEWS/CHPS application?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44550" y="713125"/>
            <a:ext cx="86528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forecast period (0.5 - 3 months) and define an error metric/forecast skill score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 skill using forecast data and SNOW17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 skill using best retrospective data and SNOW17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 skill using best retrospective and UEB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2 vs 3 indicates uncertainty due to precip forecast uncertainty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3 vs 4 indicates potential improvement due to UEB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must be performed in FEWS so that inputs and underlying hydrologic model (SAC) is identical across comparisons.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Utah Energy Balance Model Overview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0202B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202BE"/>
                </a:solidFill>
                <a:latin typeface="Calibri"/>
                <a:ea typeface="Calibri"/>
                <a:cs typeface="Calibri"/>
                <a:sym typeface="Calibri"/>
              </a:rPr>
              <a:t>Physically based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 of snow energy balance.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Predictive capability in changed settings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Strives to get sensitivities to changes right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Simplicity.  </a:t>
            </a:r>
            <a:r>
              <a:rPr lang="en-US" sz="2400" b="0" i="0" u="none" strike="noStrike" cap="none" baseline="0">
                <a:solidFill>
                  <a:srgbClr val="0202BE"/>
                </a:solidFill>
                <a:latin typeface="Calibri"/>
                <a:ea typeface="Calibri"/>
                <a:cs typeface="Calibri"/>
                <a:sym typeface="Calibri"/>
              </a:rPr>
              <a:t>Small number of state variables</a:t>
            </a:r>
            <a:r>
              <a:rPr lang="en-US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adjustable parameters.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assumptions and parameterizations that make no difference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0202B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202BE"/>
                </a:solidFill>
                <a:latin typeface="Calibri"/>
                <a:ea typeface="Calibri"/>
                <a:cs typeface="Calibri"/>
                <a:sym typeface="Calibri"/>
              </a:rPr>
              <a:t>Transportable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Applicable with little calibration at different locations.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diurnal cycle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melt outflow rates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overall 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accumulation and ablation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water balance.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Distributed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application over a spatial grid.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vegetation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interception, radiation, wind fields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1626</Words>
  <Application>Microsoft Macintosh PowerPoint</Application>
  <PresentationFormat>On-screen Show (4:3)</PresentationFormat>
  <Paragraphs>360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Evaluating Utah Energy Balance Snowmelt Model in Operational Forecasting</vt:lpstr>
      <vt:lpstr>Bio</vt:lpstr>
      <vt:lpstr>Overview</vt:lpstr>
      <vt:lpstr>Motivation</vt:lpstr>
      <vt:lpstr>2010 Daily Mean Streamflow Observations</vt:lpstr>
      <vt:lpstr>2010 Snotel Observations</vt:lpstr>
      <vt:lpstr>Questions</vt:lpstr>
      <vt:lpstr>Approach</vt:lpstr>
      <vt:lpstr>Utah Energy Balance Model Overview</vt:lpstr>
      <vt:lpstr>Utah Energy Balance Snowmelt Model</vt:lpstr>
      <vt:lpstr>UEB Model Structure</vt:lpstr>
      <vt:lpstr>UEB Data Requirements</vt:lpstr>
      <vt:lpstr>File-Based Input-output System</vt:lpstr>
      <vt:lpstr>UEB Outputs</vt:lpstr>
      <vt:lpstr>Preliminary Study</vt:lpstr>
      <vt:lpstr>Study Location</vt:lpstr>
      <vt:lpstr>SVTC Inputs - Resolution</vt:lpstr>
      <vt:lpstr>Resolution Comparisons</vt:lpstr>
      <vt:lpstr>Inputs</vt:lpstr>
      <vt:lpstr>Input Comparisons</vt:lpstr>
      <vt:lpstr>Input Comparisons</vt:lpstr>
      <vt:lpstr>Input Comparisons</vt:lpstr>
      <vt:lpstr>Input Comparisons</vt:lpstr>
      <vt:lpstr>Input Comparisons</vt:lpstr>
      <vt:lpstr>Input Comparisons</vt:lpstr>
      <vt:lpstr>Outputs</vt:lpstr>
      <vt:lpstr>Outputs</vt:lpstr>
      <vt:lpstr>Outputs</vt:lpstr>
      <vt:lpstr>Outputs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Utah Energy Balance Snowmelt Model in Operational Forecasting</dc:title>
  <cp:lastModifiedBy>John Koudelka</cp:lastModifiedBy>
  <cp:revision>5</cp:revision>
  <dcterms:modified xsi:type="dcterms:W3CDTF">2015-03-26T15:41:39Z</dcterms:modified>
</cp:coreProperties>
</file>