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drawings/drawing1.xml" ContentType="application/vnd.openxmlformats-officedocument.drawingml.chartshapes+xml"/>
  <Override PartName="/ppt/charts/chart2.xml" ContentType="application/vnd.openxmlformats-officedocument.drawingml.chart+xml"/>
  <Override PartName="/ppt/drawings/drawing2.xml" ContentType="application/vnd.openxmlformats-officedocument.drawingml.chartshape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sldIdLst>
    <p:sldId id="263" r:id="rId2"/>
    <p:sldId id="322" r:id="rId3"/>
    <p:sldId id="324" r:id="rId4"/>
    <p:sldId id="325" r:id="rId5"/>
    <p:sldId id="313" r:id="rId6"/>
    <p:sldId id="314" r:id="rId7"/>
    <p:sldId id="283" r:id="rId8"/>
    <p:sldId id="320" r:id="rId9"/>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a:srgbClr val="0000FF"/>
    <a:srgbClr val="00FFFF"/>
    <a:srgbClr val="FF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622" autoAdjust="0"/>
    <p:restoredTop sz="91467" autoAdjust="0"/>
  </p:normalViewPr>
  <p:slideViewPr>
    <p:cSldViewPr>
      <p:cViewPr varScale="1">
        <p:scale>
          <a:sx n="71" d="100"/>
          <a:sy n="71" d="100"/>
        </p:scale>
        <p:origin x="-206" y="-77"/>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78" d="100"/>
          <a:sy n="78" d="100"/>
        </p:scale>
        <p:origin x="-1842" y="-96"/>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oleObject" Target="file:///\\IBR4UCRFP004\Users$\PDavidson\EXCEL\Aspinall\BMHISTIN.xlsx" TargetMode="External"/></Relationships>
</file>

<file path=ppt/charts/_rels/chart2.xml.rels><?xml version="1.0" encoding="UTF-8" standalone="yes"?>
<Relationships xmlns="http://schemas.openxmlformats.org/package/2006/relationships"><Relationship Id="rId2" Type="http://schemas.openxmlformats.org/officeDocument/2006/relationships/chartUserShapes" Target="../drawings/drawing2.xml"/><Relationship Id="rId1" Type="http://schemas.openxmlformats.org/officeDocument/2006/relationships/package" Target="../embeddings/Microsoft_Excel_Worksheet1.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1"/>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000" b="0" i="0" u="none" strike="noStrike" baseline="0">
                <a:solidFill>
                  <a:srgbClr val="000000"/>
                </a:solidFill>
                <a:latin typeface="Arial"/>
                <a:ea typeface="Arial"/>
                <a:cs typeface="Arial"/>
              </a:defRPr>
            </a:pPr>
            <a:r>
              <a:rPr lang="en-US" sz="1200" b="0" i="0" u="none" strike="noStrike" baseline="0">
                <a:solidFill>
                  <a:srgbClr val="000000"/>
                </a:solidFill>
                <a:latin typeface="Arial"/>
                <a:cs typeface="Arial"/>
              </a:rPr>
              <a:t>Blue Mesa Reservoir, Colorado</a:t>
            </a:r>
          </a:p>
          <a:p>
            <a:pPr>
              <a:defRPr sz="1000" b="0" i="0" u="none" strike="noStrike" baseline="0">
                <a:solidFill>
                  <a:srgbClr val="000000"/>
                </a:solidFill>
                <a:latin typeface="Arial"/>
                <a:ea typeface="Arial"/>
                <a:cs typeface="Arial"/>
              </a:defRPr>
            </a:pPr>
            <a:r>
              <a:rPr lang="en-US" sz="1200" b="0" i="0" u="none" strike="noStrike" baseline="0">
                <a:solidFill>
                  <a:srgbClr val="000000"/>
                </a:solidFill>
                <a:latin typeface="Arial"/>
                <a:cs typeface="Arial"/>
              </a:rPr>
              <a:t>Historic April-July Unregulated Inflow Volume Ranking (1969-2012)</a:t>
            </a:r>
          </a:p>
        </c:rich>
      </c:tx>
      <c:layout/>
      <c:overlay val="0"/>
      <c:spPr>
        <a:noFill/>
      </c:spPr>
    </c:title>
    <c:autoTitleDeleted val="0"/>
    <c:plotArea>
      <c:layout>
        <c:manualLayout>
          <c:layoutTarget val="inner"/>
          <c:xMode val="edge"/>
          <c:yMode val="edge"/>
          <c:x val="0.10182698860755614"/>
          <c:y val="8.3838690751891529E-2"/>
          <c:w val="0.87451398763833754"/>
          <c:h val="0.82462535124285963"/>
        </c:manualLayout>
      </c:layout>
      <c:barChart>
        <c:barDir val="col"/>
        <c:grouping val="clustered"/>
        <c:varyColors val="0"/>
        <c:ser>
          <c:idx val="1"/>
          <c:order val="0"/>
          <c:spPr>
            <a:solidFill>
              <a:schemeClr val="accent1"/>
            </a:solidFill>
            <a:ln w="12700">
              <a:solidFill>
                <a:schemeClr val="tx2">
                  <a:lumMod val="75000"/>
                </a:schemeClr>
              </a:solidFill>
              <a:prstDash val="solid"/>
            </a:ln>
          </c:spPr>
          <c:invertIfNegative val="0"/>
          <c:dPt>
            <c:idx val="0"/>
            <c:invertIfNegative val="0"/>
            <c:bubble3D val="0"/>
            <c:spPr>
              <a:solidFill>
                <a:srgbClr val="C00000"/>
              </a:solidFill>
              <a:ln w="12700">
                <a:solidFill>
                  <a:schemeClr val="tx2">
                    <a:lumMod val="75000"/>
                  </a:schemeClr>
                </a:solidFill>
                <a:prstDash val="solid"/>
              </a:ln>
            </c:spPr>
          </c:dPt>
          <c:dPt>
            <c:idx val="1"/>
            <c:invertIfNegative val="0"/>
            <c:bubble3D val="0"/>
            <c:spPr>
              <a:solidFill>
                <a:srgbClr val="C00000"/>
              </a:solidFill>
              <a:ln w="12700">
                <a:solidFill>
                  <a:schemeClr val="tx2">
                    <a:lumMod val="75000"/>
                  </a:schemeClr>
                </a:solidFill>
                <a:prstDash val="solid"/>
              </a:ln>
            </c:spPr>
          </c:dPt>
          <c:dPt>
            <c:idx val="2"/>
            <c:invertIfNegative val="0"/>
            <c:bubble3D val="0"/>
            <c:spPr>
              <a:solidFill>
                <a:srgbClr val="C00000"/>
              </a:solidFill>
              <a:ln w="12700">
                <a:solidFill>
                  <a:schemeClr val="tx2">
                    <a:lumMod val="75000"/>
                  </a:schemeClr>
                </a:solidFill>
                <a:prstDash val="solid"/>
              </a:ln>
            </c:spPr>
          </c:dPt>
          <c:dPt>
            <c:idx val="3"/>
            <c:invertIfNegative val="0"/>
            <c:bubble3D val="0"/>
            <c:spPr>
              <a:solidFill>
                <a:srgbClr val="C00000"/>
              </a:solidFill>
              <a:ln w="12700">
                <a:solidFill>
                  <a:schemeClr val="tx2">
                    <a:lumMod val="75000"/>
                  </a:schemeClr>
                </a:solidFill>
                <a:prstDash val="solid"/>
              </a:ln>
            </c:spPr>
          </c:dPt>
          <c:dPt>
            <c:idx val="4"/>
            <c:invertIfNegative val="0"/>
            <c:bubble3D val="0"/>
            <c:spPr>
              <a:solidFill>
                <a:srgbClr val="FF9900"/>
              </a:solidFill>
              <a:ln w="12700">
                <a:solidFill>
                  <a:schemeClr val="tx2">
                    <a:lumMod val="75000"/>
                  </a:schemeClr>
                </a:solidFill>
                <a:prstDash val="solid"/>
              </a:ln>
            </c:spPr>
          </c:dPt>
          <c:dPt>
            <c:idx val="5"/>
            <c:invertIfNegative val="0"/>
            <c:bubble3D val="0"/>
            <c:spPr>
              <a:solidFill>
                <a:srgbClr val="FF9900"/>
              </a:solidFill>
              <a:ln w="12700">
                <a:solidFill>
                  <a:schemeClr val="tx2">
                    <a:lumMod val="75000"/>
                  </a:schemeClr>
                </a:solidFill>
                <a:prstDash val="solid"/>
              </a:ln>
            </c:spPr>
          </c:dPt>
          <c:dPt>
            <c:idx val="6"/>
            <c:invertIfNegative val="0"/>
            <c:bubble3D val="0"/>
            <c:spPr>
              <a:solidFill>
                <a:srgbClr val="FF9900"/>
              </a:solidFill>
              <a:ln w="12700">
                <a:solidFill>
                  <a:schemeClr val="tx2">
                    <a:lumMod val="75000"/>
                  </a:schemeClr>
                </a:solidFill>
                <a:prstDash val="solid"/>
              </a:ln>
            </c:spPr>
          </c:dPt>
          <c:dPt>
            <c:idx val="7"/>
            <c:invertIfNegative val="0"/>
            <c:bubble3D val="0"/>
            <c:spPr>
              <a:solidFill>
                <a:srgbClr val="FF9900"/>
              </a:solidFill>
              <a:ln w="12700">
                <a:solidFill>
                  <a:schemeClr val="tx2">
                    <a:lumMod val="75000"/>
                  </a:schemeClr>
                </a:solidFill>
                <a:prstDash val="solid"/>
              </a:ln>
            </c:spPr>
          </c:dPt>
          <c:dPt>
            <c:idx val="8"/>
            <c:invertIfNegative val="0"/>
            <c:bubble3D val="0"/>
            <c:spPr>
              <a:solidFill>
                <a:srgbClr val="FF9900"/>
              </a:solidFill>
              <a:ln w="12700">
                <a:solidFill>
                  <a:schemeClr val="tx2">
                    <a:lumMod val="75000"/>
                  </a:schemeClr>
                </a:solidFill>
                <a:prstDash val="solid"/>
              </a:ln>
            </c:spPr>
          </c:dPt>
          <c:dPt>
            <c:idx val="9"/>
            <c:invertIfNegative val="0"/>
            <c:bubble3D val="0"/>
            <c:spPr>
              <a:solidFill>
                <a:srgbClr val="FF9900"/>
              </a:solidFill>
              <a:ln w="12700">
                <a:solidFill>
                  <a:schemeClr val="tx2">
                    <a:lumMod val="75000"/>
                  </a:schemeClr>
                </a:solidFill>
                <a:prstDash val="solid"/>
              </a:ln>
            </c:spPr>
          </c:dPt>
          <c:dPt>
            <c:idx val="10"/>
            <c:invertIfNegative val="0"/>
            <c:bubble3D val="0"/>
            <c:spPr>
              <a:solidFill>
                <a:srgbClr val="FF9900"/>
              </a:solidFill>
              <a:ln w="12700">
                <a:solidFill>
                  <a:schemeClr val="tx2">
                    <a:lumMod val="75000"/>
                  </a:schemeClr>
                </a:solidFill>
                <a:prstDash val="solid"/>
              </a:ln>
            </c:spPr>
          </c:dPt>
          <c:dPt>
            <c:idx val="11"/>
            <c:invertIfNegative val="0"/>
            <c:bubble3D val="0"/>
            <c:spPr>
              <a:solidFill>
                <a:srgbClr val="FF9900"/>
              </a:solidFill>
              <a:ln w="12700">
                <a:solidFill>
                  <a:schemeClr val="tx2">
                    <a:lumMod val="75000"/>
                  </a:schemeClr>
                </a:solidFill>
                <a:prstDash val="solid"/>
              </a:ln>
            </c:spPr>
          </c:dPt>
          <c:dPt>
            <c:idx val="12"/>
            <c:invertIfNegative val="0"/>
            <c:bubble3D val="0"/>
            <c:spPr>
              <a:solidFill>
                <a:srgbClr val="FF9900"/>
              </a:solidFill>
              <a:ln w="12700">
                <a:solidFill>
                  <a:schemeClr val="tx2">
                    <a:lumMod val="75000"/>
                  </a:schemeClr>
                </a:solidFill>
                <a:prstDash val="solid"/>
              </a:ln>
            </c:spPr>
          </c:dPt>
          <c:dPt>
            <c:idx val="13"/>
            <c:invertIfNegative val="0"/>
            <c:bubble3D val="0"/>
            <c:spPr>
              <a:solidFill>
                <a:srgbClr val="FFFF00"/>
              </a:solidFill>
              <a:ln w="12700">
                <a:solidFill>
                  <a:schemeClr val="tx2">
                    <a:lumMod val="75000"/>
                  </a:schemeClr>
                </a:solidFill>
                <a:prstDash val="solid"/>
              </a:ln>
            </c:spPr>
          </c:dPt>
          <c:dPt>
            <c:idx val="14"/>
            <c:invertIfNegative val="0"/>
            <c:bubble3D val="0"/>
            <c:spPr>
              <a:solidFill>
                <a:srgbClr val="FFFF00"/>
              </a:solidFill>
              <a:ln w="12700">
                <a:solidFill>
                  <a:schemeClr val="tx2">
                    <a:lumMod val="75000"/>
                  </a:schemeClr>
                </a:solidFill>
                <a:prstDash val="solid"/>
              </a:ln>
            </c:spPr>
          </c:dPt>
          <c:dPt>
            <c:idx val="15"/>
            <c:invertIfNegative val="0"/>
            <c:bubble3D val="0"/>
            <c:spPr>
              <a:solidFill>
                <a:srgbClr val="FFFF00"/>
              </a:solidFill>
              <a:ln w="12700">
                <a:solidFill>
                  <a:schemeClr val="tx2">
                    <a:lumMod val="75000"/>
                  </a:schemeClr>
                </a:solidFill>
                <a:prstDash val="solid"/>
              </a:ln>
            </c:spPr>
          </c:dPt>
          <c:dPt>
            <c:idx val="16"/>
            <c:invertIfNegative val="0"/>
            <c:bubble3D val="0"/>
            <c:spPr>
              <a:solidFill>
                <a:srgbClr val="FFFF00"/>
              </a:solidFill>
              <a:ln w="12700">
                <a:solidFill>
                  <a:schemeClr val="tx2">
                    <a:lumMod val="75000"/>
                  </a:schemeClr>
                </a:solidFill>
                <a:prstDash val="solid"/>
              </a:ln>
            </c:spPr>
          </c:dPt>
          <c:dPt>
            <c:idx val="17"/>
            <c:invertIfNegative val="0"/>
            <c:bubble3D val="0"/>
            <c:spPr>
              <a:solidFill>
                <a:srgbClr val="FFFF00"/>
              </a:solidFill>
              <a:ln w="12700">
                <a:solidFill>
                  <a:schemeClr val="tx1"/>
                </a:solidFill>
                <a:prstDash val="solid"/>
              </a:ln>
            </c:spPr>
          </c:dPt>
          <c:dPt>
            <c:idx val="18"/>
            <c:invertIfNegative val="0"/>
            <c:bubble3D val="0"/>
            <c:spPr>
              <a:solidFill>
                <a:srgbClr val="FFFF00"/>
              </a:solidFill>
              <a:ln w="12700">
                <a:solidFill>
                  <a:schemeClr val="tx2">
                    <a:lumMod val="75000"/>
                  </a:schemeClr>
                </a:solidFill>
                <a:prstDash val="solid"/>
              </a:ln>
            </c:spPr>
          </c:dPt>
          <c:dPt>
            <c:idx val="19"/>
            <c:invertIfNegative val="0"/>
            <c:bubble3D val="0"/>
            <c:spPr>
              <a:solidFill>
                <a:srgbClr val="FFFF00"/>
              </a:solidFill>
              <a:ln w="12700">
                <a:solidFill>
                  <a:schemeClr val="tx2">
                    <a:lumMod val="75000"/>
                  </a:schemeClr>
                </a:solidFill>
                <a:prstDash val="solid"/>
              </a:ln>
            </c:spPr>
          </c:dPt>
          <c:dPt>
            <c:idx val="20"/>
            <c:invertIfNegative val="0"/>
            <c:bubble3D val="0"/>
            <c:spPr>
              <a:solidFill>
                <a:srgbClr val="FFFF00"/>
              </a:solidFill>
              <a:ln w="12700">
                <a:solidFill>
                  <a:schemeClr val="tx2">
                    <a:lumMod val="75000"/>
                  </a:schemeClr>
                </a:solidFill>
                <a:prstDash val="solid"/>
              </a:ln>
            </c:spPr>
          </c:dPt>
          <c:dPt>
            <c:idx val="21"/>
            <c:invertIfNegative val="0"/>
            <c:bubble3D val="0"/>
            <c:spPr>
              <a:solidFill>
                <a:srgbClr val="FFFF00"/>
              </a:solidFill>
              <a:ln w="12700">
                <a:solidFill>
                  <a:schemeClr val="tx2">
                    <a:lumMod val="75000"/>
                  </a:schemeClr>
                </a:solidFill>
                <a:prstDash val="solid"/>
              </a:ln>
            </c:spPr>
          </c:dPt>
          <c:dPt>
            <c:idx val="22"/>
            <c:invertIfNegative val="0"/>
            <c:bubble3D val="0"/>
            <c:spPr>
              <a:solidFill>
                <a:srgbClr val="00FF00"/>
              </a:solidFill>
              <a:ln w="12700">
                <a:solidFill>
                  <a:schemeClr val="tx2">
                    <a:lumMod val="75000"/>
                  </a:schemeClr>
                </a:solidFill>
                <a:prstDash val="solid"/>
              </a:ln>
            </c:spPr>
          </c:dPt>
          <c:dPt>
            <c:idx val="23"/>
            <c:invertIfNegative val="0"/>
            <c:bubble3D val="0"/>
            <c:spPr>
              <a:solidFill>
                <a:srgbClr val="00FF00"/>
              </a:solidFill>
              <a:ln w="12700">
                <a:solidFill>
                  <a:schemeClr val="tx2">
                    <a:lumMod val="75000"/>
                  </a:schemeClr>
                </a:solidFill>
                <a:prstDash val="solid"/>
              </a:ln>
            </c:spPr>
          </c:dPt>
          <c:dPt>
            <c:idx val="24"/>
            <c:invertIfNegative val="0"/>
            <c:bubble3D val="0"/>
            <c:spPr>
              <a:solidFill>
                <a:srgbClr val="00FF00"/>
              </a:solidFill>
              <a:ln w="12700">
                <a:solidFill>
                  <a:schemeClr val="tx2">
                    <a:lumMod val="75000"/>
                  </a:schemeClr>
                </a:solidFill>
                <a:prstDash val="solid"/>
              </a:ln>
            </c:spPr>
          </c:dPt>
          <c:dPt>
            <c:idx val="25"/>
            <c:invertIfNegative val="0"/>
            <c:bubble3D val="0"/>
            <c:spPr>
              <a:solidFill>
                <a:srgbClr val="00FF00"/>
              </a:solidFill>
              <a:ln w="12700">
                <a:solidFill>
                  <a:schemeClr val="tx2">
                    <a:lumMod val="75000"/>
                  </a:schemeClr>
                </a:solidFill>
                <a:prstDash val="solid"/>
              </a:ln>
            </c:spPr>
          </c:dPt>
          <c:dPt>
            <c:idx val="26"/>
            <c:invertIfNegative val="0"/>
            <c:bubble3D val="0"/>
            <c:spPr>
              <a:solidFill>
                <a:srgbClr val="00FF00"/>
              </a:solidFill>
              <a:ln w="12700">
                <a:solidFill>
                  <a:schemeClr val="tx2">
                    <a:lumMod val="75000"/>
                  </a:schemeClr>
                </a:solidFill>
                <a:prstDash val="solid"/>
              </a:ln>
            </c:spPr>
          </c:dPt>
          <c:dPt>
            <c:idx val="27"/>
            <c:invertIfNegative val="0"/>
            <c:bubble3D val="0"/>
            <c:spPr>
              <a:solidFill>
                <a:srgbClr val="00FF00"/>
              </a:solidFill>
              <a:ln w="12700">
                <a:solidFill>
                  <a:schemeClr val="tx2">
                    <a:lumMod val="75000"/>
                  </a:schemeClr>
                </a:solidFill>
                <a:prstDash val="solid"/>
              </a:ln>
            </c:spPr>
          </c:dPt>
          <c:dPt>
            <c:idx val="28"/>
            <c:invertIfNegative val="0"/>
            <c:bubble3D val="0"/>
            <c:spPr>
              <a:solidFill>
                <a:srgbClr val="00FF00"/>
              </a:solidFill>
              <a:ln w="12700">
                <a:solidFill>
                  <a:schemeClr val="tx2">
                    <a:lumMod val="75000"/>
                  </a:schemeClr>
                </a:solidFill>
                <a:prstDash val="solid"/>
              </a:ln>
            </c:spPr>
          </c:dPt>
          <c:dPt>
            <c:idx val="29"/>
            <c:invertIfNegative val="0"/>
            <c:bubble3D val="0"/>
            <c:spPr>
              <a:solidFill>
                <a:srgbClr val="00FF00"/>
              </a:solidFill>
              <a:ln w="12700">
                <a:solidFill>
                  <a:schemeClr val="tx2">
                    <a:lumMod val="75000"/>
                  </a:schemeClr>
                </a:solidFill>
                <a:prstDash val="solid"/>
              </a:ln>
            </c:spPr>
          </c:dPt>
          <c:dPt>
            <c:idx val="30"/>
            <c:invertIfNegative val="0"/>
            <c:bubble3D val="0"/>
            <c:spPr>
              <a:solidFill>
                <a:srgbClr val="00B0F0"/>
              </a:solidFill>
              <a:ln w="12700">
                <a:solidFill>
                  <a:schemeClr val="tx2">
                    <a:lumMod val="75000"/>
                  </a:schemeClr>
                </a:solidFill>
                <a:prstDash val="solid"/>
              </a:ln>
            </c:spPr>
          </c:dPt>
          <c:dPt>
            <c:idx val="31"/>
            <c:invertIfNegative val="0"/>
            <c:bubble3D val="0"/>
            <c:spPr>
              <a:solidFill>
                <a:srgbClr val="00B0F0"/>
              </a:solidFill>
              <a:ln w="12700">
                <a:solidFill>
                  <a:schemeClr val="tx2">
                    <a:lumMod val="75000"/>
                  </a:schemeClr>
                </a:solidFill>
                <a:prstDash val="solid"/>
              </a:ln>
            </c:spPr>
          </c:dPt>
          <c:dPt>
            <c:idx val="32"/>
            <c:invertIfNegative val="0"/>
            <c:bubble3D val="0"/>
            <c:spPr>
              <a:solidFill>
                <a:srgbClr val="00B0F0"/>
              </a:solidFill>
              <a:ln w="12700">
                <a:solidFill>
                  <a:schemeClr val="tx2">
                    <a:lumMod val="75000"/>
                  </a:schemeClr>
                </a:solidFill>
                <a:prstDash val="solid"/>
              </a:ln>
            </c:spPr>
          </c:dPt>
          <c:dPt>
            <c:idx val="33"/>
            <c:invertIfNegative val="0"/>
            <c:bubble3D val="0"/>
            <c:spPr>
              <a:solidFill>
                <a:srgbClr val="00B0F0"/>
              </a:solidFill>
              <a:ln w="12700">
                <a:solidFill>
                  <a:schemeClr val="tx2">
                    <a:lumMod val="75000"/>
                  </a:schemeClr>
                </a:solidFill>
                <a:prstDash val="solid"/>
              </a:ln>
            </c:spPr>
          </c:dPt>
          <c:dPt>
            <c:idx val="34"/>
            <c:invertIfNegative val="0"/>
            <c:bubble3D val="0"/>
            <c:spPr>
              <a:solidFill>
                <a:srgbClr val="00B0F0"/>
              </a:solidFill>
              <a:ln w="12700">
                <a:solidFill>
                  <a:schemeClr val="tx2">
                    <a:lumMod val="75000"/>
                  </a:schemeClr>
                </a:solidFill>
                <a:prstDash val="solid"/>
              </a:ln>
            </c:spPr>
          </c:dPt>
          <c:dPt>
            <c:idx val="35"/>
            <c:invertIfNegative val="0"/>
            <c:bubble3D val="0"/>
            <c:spPr>
              <a:solidFill>
                <a:srgbClr val="00B0F0"/>
              </a:solidFill>
              <a:ln w="12700">
                <a:solidFill>
                  <a:schemeClr val="tx2">
                    <a:lumMod val="75000"/>
                  </a:schemeClr>
                </a:solidFill>
                <a:prstDash val="solid"/>
              </a:ln>
            </c:spPr>
          </c:dPt>
          <c:dPt>
            <c:idx val="36"/>
            <c:invertIfNegative val="0"/>
            <c:bubble3D val="0"/>
            <c:spPr>
              <a:solidFill>
                <a:srgbClr val="00B0F0"/>
              </a:solidFill>
              <a:ln w="12700">
                <a:solidFill>
                  <a:schemeClr val="tx2">
                    <a:lumMod val="75000"/>
                  </a:schemeClr>
                </a:solidFill>
                <a:prstDash val="solid"/>
              </a:ln>
            </c:spPr>
          </c:dPt>
          <c:dPt>
            <c:idx val="37"/>
            <c:invertIfNegative val="0"/>
            <c:bubble3D val="0"/>
            <c:spPr>
              <a:solidFill>
                <a:srgbClr val="00B0F0"/>
              </a:solidFill>
              <a:ln w="12700">
                <a:solidFill>
                  <a:schemeClr val="tx2">
                    <a:lumMod val="75000"/>
                  </a:schemeClr>
                </a:solidFill>
                <a:prstDash val="solid"/>
              </a:ln>
            </c:spPr>
          </c:dPt>
          <c:dPt>
            <c:idx val="38"/>
            <c:invertIfNegative val="0"/>
            <c:bubble3D val="0"/>
            <c:spPr>
              <a:solidFill>
                <a:srgbClr val="7030A0"/>
              </a:solidFill>
              <a:ln w="12700">
                <a:solidFill>
                  <a:schemeClr val="tx2">
                    <a:lumMod val="75000"/>
                  </a:schemeClr>
                </a:solidFill>
                <a:prstDash val="solid"/>
              </a:ln>
            </c:spPr>
          </c:dPt>
          <c:dPt>
            <c:idx val="39"/>
            <c:invertIfNegative val="0"/>
            <c:bubble3D val="0"/>
            <c:spPr>
              <a:solidFill>
                <a:srgbClr val="7030A0"/>
              </a:solidFill>
              <a:ln w="12700">
                <a:solidFill>
                  <a:schemeClr val="tx2">
                    <a:lumMod val="75000"/>
                  </a:schemeClr>
                </a:solidFill>
                <a:prstDash val="solid"/>
              </a:ln>
            </c:spPr>
          </c:dPt>
          <c:dPt>
            <c:idx val="40"/>
            <c:invertIfNegative val="0"/>
            <c:bubble3D val="0"/>
            <c:spPr>
              <a:solidFill>
                <a:srgbClr val="7030A0"/>
              </a:solidFill>
              <a:ln w="12700">
                <a:solidFill>
                  <a:schemeClr val="tx2">
                    <a:lumMod val="75000"/>
                  </a:schemeClr>
                </a:solidFill>
                <a:prstDash val="solid"/>
              </a:ln>
            </c:spPr>
          </c:dPt>
          <c:dPt>
            <c:idx val="41"/>
            <c:invertIfNegative val="0"/>
            <c:bubble3D val="0"/>
            <c:spPr>
              <a:solidFill>
                <a:srgbClr val="7030A0"/>
              </a:solidFill>
              <a:ln w="12700">
                <a:solidFill>
                  <a:schemeClr val="tx2">
                    <a:lumMod val="75000"/>
                  </a:schemeClr>
                </a:solidFill>
                <a:prstDash val="solid"/>
              </a:ln>
            </c:spPr>
          </c:dPt>
          <c:dPt>
            <c:idx val="42"/>
            <c:invertIfNegative val="0"/>
            <c:bubble3D val="0"/>
            <c:spPr>
              <a:solidFill>
                <a:srgbClr val="7030A0"/>
              </a:solidFill>
              <a:ln w="12700">
                <a:solidFill>
                  <a:schemeClr val="tx2">
                    <a:lumMod val="75000"/>
                  </a:schemeClr>
                </a:solidFill>
                <a:prstDash val="solid"/>
              </a:ln>
            </c:spPr>
          </c:dPt>
          <c:dPt>
            <c:idx val="43"/>
            <c:invertIfNegative val="0"/>
            <c:bubble3D val="0"/>
            <c:spPr>
              <a:solidFill>
                <a:srgbClr val="7030A0"/>
              </a:solidFill>
              <a:ln w="12700">
                <a:solidFill>
                  <a:schemeClr val="tx2">
                    <a:lumMod val="75000"/>
                  </a:schemeClr>
                </a:solidFill>
                <a:prstDash val="solid"/>
              </a:ln>
            </c:spPr>
          </c:dPt>
          <c:cat>
            <c:numRef>
              <c:f>'HDB Data'!$Q$5:$Q$48</c:f>
              <c:numCache>
                <c:formatCode>yyyy</c:formatCode>
                <c:ptCount val="44"/>
                <c:pt idx="0">
                  <c:v>37257</c:v>
                </c:pt>
                <c:pt idx="1">
                  <c:v>28126</c:v>
                </c:pt>
                <c:pt idx="2">
                  <c:v>40909</c:v>
                </c:pt>
                <c:pt idx="3">
                  <c:v>29587</c:v>
                </c:pt>
                <c:pt idx="4">
                  <c:v>41275</c:v>
                </c:pt>
                <c:pt idx="5">
                  <c:v>32874</c:v>
                </c:pt>
                <c:pt idx="6">
                  <c:v>32143</c:v>
                </c:pt>
                <c:pt idx="7">
                  <c:v>37987</c:v>
                </c:pt>
                <c:pt idx="8">
                  <c:v>37622</c:v>
                </c:pt>
                <c:pt idx="9">
                  <c:v>32509</c:v>
                </c:pt>
                <c:pt idx="10">
                  <c:v>33604</c:v>
                </c:pt>
                <c:pt idx="11">
                  <c:v>27760</c:v>
                </c:pt>
                <c:pt idx="12">
                  <c:v>26299</c:v>
                </c:pt>
                <c:pt idx="13">
                  <c:v>40179</c:v>
                </c:pt>
                <c:pt idx="14">
                  <c:v>39083</c:v>
                </c:pt>
                <c:pt idx="15">
                  <c:v>36526</c:v>
                </c:pt>
                <c:pt idx="16">
                  <c:v>36892</c:v>
                </c:pt>
                <c:pt idx="17">
                  <c:v>34335</c:v>
                </c:pt>
                <c:pt idx="18">
                  <c:v>38718</c:v>
                </c:pt>
                <c:pt idx="19">
                  <c:v>27030</c:v>
                </c:pt>
                <c:pt idx="20">
                  <c:v>35796</c:v>
                </c:pt>
                <c:pt idx="21">
                  <c:v>38353</c:v>
                </c:pt>
                <c:pt idx="22">
                  <c:v>33239</c:v>
                </c:pt>
                <c:pt idx="23">
                  <c:v>36161</c:v>
                </c:pt>
                <c:pt idx="24">
                  <c:v>25934</c:v>
                </c:pt>
                <c:pt idx="25">
                  <c:v>25204</c:v>
                </c:pt>
                <c:pt idx="26">
                  <c:v>29952</c:v>
                </c:pt>
                <c:pt idx="27">
                  <c:v>39814</c:v>
                </c:pt>
                <c:pt idx="28">
                  <c:v>26665</c:v>
                </c:pt>
                <c:pt idx="29">
                  <c:v>31778</c:v>
                </c:pt>
                <c:pt idx="30">
                  <c:v>28491</c:v>
                </c:pt>
                <c:pt idx="31">
                  <c:v>35065</c:v>
                </c:pt>
                <c:pt idx="32">
                  <c:v>27395</c:v>
                </c:pt>
                <c:pt idx="33">
                  <c:v>30317</c:v>
                </c:pt>
                <c:pt idx="34">
                  <c:v>40544</c:v>
                </c:pt>
                <c:pt idx="35">
                  <c:v>28856</c:v>
                </c:pt>
                <c:pt idx="36">
                  <c:v>25569</c:v>
                </c:pt>
                <c:pt idx="37">
                  <c:v>29221</c:v>
                </c:pt>
                <c:pt idx="38">
                  <c:v>33970</c:v>
                </c:pt>
                <c:pt idx="39">
                  <c:v>39448</c:v>
                </c:pt>
                <c:pt idx="40">
                  <c:v>31413</c:v>
                </c:pt>
                <c:pt idx="41">
                  <c:v>31048</c:v>
                </c:pt>
                <c:pt idx="42">
                  <c:v>35431</c:v>
                </c:pt>
                <c:pt idx="43">
                  <c:v>34700</c:v>
                </c:pt>
              </c:numCache>
            </c:numRef>
          </c:cat>
          <c:val>
            <c:numRef>
              <c:f>'HDB Data'!$R$5:$R$48</c:f>
              <c:numCache>
                <c:formatCode>#,##0</c:formatCode>
                <c:ptCount val="44"/>
                <c:pt idx="0">
                  <c:v>156551.48429799997</c:v>
                </c:pt>
                <c:pt idx="1">
                  <c:v>167401.72381599998</c:v>
                </c:pt>
                <c:pt idx="2">
                  <c:v>206444.975515</c:v>
                </c:pt>
                <c:pt idx="3">
                  <c:v>280742.26162800001</c:v>
                </c:pt>
                <c:pt idx="4">
                  <c:v>345000</c:v>
                </c:pt>
                <c:pt idx="5">
                  <c:v>382142.75128199998</c:v>
                </c:pt>
                <c:pt idx="6">
                  <c:v>390599.61144999997</c:v>
                </c:pt>
                <c:pt idx="7">
                  <c:v>421019.20661200007</c:v>
                </c:pt>
                <c:pt idx="8">
                  <c:v>428911.31900899997</c:v>
                </c:pt>
                <c:pt idx="9">
                  <c:v>442640.21655200009</c:v>
                </c:pt>
                <c:pt idx="10">
                  <c:v>465211.25494400004</c:v>
                </c:pt>
                <c:pt idx="11">
                  <c:v>478378.73205500003</c:v>
                </c:pt>
                <c:pt idx="12">
                  <c:v>483838.35913</c:v>
                </c:pt>
                <c:pt idx="13">
                  <c:v>493590.33637200005</c:v>
                </c:pt>
                <c:pt idx="14">
                  <c:v>499822.51845899993</c:v>
                </c:pt>
                <c:pt idx="15">
                  <c:v>504729.74738507206</c:v>
                </c:pt>
                <c:pt idx="16">
                  <c:v>505895.10743800004</c:v>
                </c:pt>
                <c:pt idx="17">
                  <c:v>511893.09923880012</c:v>
                </c:pt>
                <c:pt idx="18">
                  <c:v>551277.79834799981</c:v>
                </c:pt>
                <c:pt idx="19">
                  <c:v>551563.28552199982</c:v>
                </c:pt>
                <c:pt idx="20">
                  <c:v>564879.65600587742</c:v>
                </c:pt>
                <c:pt idx="21">
                  <c:v>588027.9867779999</c:v>
                </c:pt>
                <c:pt idx="22">
                  <c:v>600296.43548600015</c:v>
                </c:pt>
                <c:pt idx="23">
                  <c:v>675862.86427395523</c:v>
                </c:pt>
                <c:pt idx="24">
                  <c:v>689807.84814499994</c:v>
                </c:pt>
                <c:pt idx="25">
                  <c:v>733002.79821699997</c:v>
                </c:pt>
                <c:pt idx="26">
                  <c:v>740330.82965100009</c:v>
                </c:pt>
                <c:pt idx="27">
                  <c:v>772270.09530699998</c:v>
                </c:pt>
                <c:pt idx="28">
                  <c:v>778935.54754699999</c:v>
                </c:pt>
                <c:pt idx="29">
                  <c:v>787761.78511099971</c:v>
                </c:pt>
                <c:pt idx="30">
                  <c:v>810684.56054700003</c:v>
                </c:pt>
                <c:pt idx="31">
                  <c:v>829646.91162130015</c:v>
                </c:pt>
                <c:pt idx="32">
                  <c:v>849932.91693100019</c:v>
                </c:pt>
                <c:pt idx="33">
                  <c:v>891524.64819299988</c:v>
                </c:pt>
                <c:pt idx="34">
                  <c:v>892198.65335600008</c:v>
                </c:pt>
                <c:pt idx="35">
                  <c:v>933995.00293099997</c:v>
                </c:pt>
                <c:pt idx="36">
                  <c:v>947458.85083000013</c:v>
                </c:pt>
                <c:pt idx="37">
                  <c:v>955461.84996000002</c:v>
                </c:pt>
                <c:pt idx="38">
                  <c:v>985946.71916939982</c:v>
                </c:pt>
                <c:pt idx="39">
                  <c:v>999919.14632599999</c:v>
                </c:pt>
                <c:pt idx="40">
                  <c:v>1033817.446778</c:v>
                </c:pt>
                <c:pt idx="41">
                  <c:v>1040714.4609370001</c:v>
                </c:pt>
                <c:pt idx="42">
                  <c:v>1060715.0361320002</c:v>
                </c:pt>
                <c:pt idx="43">
                  <c:v>1241709.6198340002</c:v>
                </c:pt>
              </c:numCache>
            </c:numRef>
          </c:val>
        </c:ser>
        <c:dLbls>
          <c:showLegendKey val="0"/>
          <c:showVal val="0"/>
          <c:showCatName val="0"/>
          <c:showSerName val="0"/>
          <c:showPercent val="0"/>
          <c:showBubbleSize val="0"/>
        </c:dLbls>
        <c:gapWidth val="150"/>
        <c:axId val="84802944"/>
        <c:axId val="86246912"/>
      </c:barChart>
      <c:catAx>
        <c:axId val="84802944"/>
        <c:scaling>
          <c:orientation val="minMax"/>
        </c:scaling>
        <c:delete val="0"/>
        <c:axPos val="b"/>
        <c:title>
          <c:tx>
            <c:rich>
              <a:bodyPr/>
              <a:lstStyle/>
              <a:p>
                <a:pPr>
                  <a:defRPr sz="1000" b="0" i="0" u="none" strike="noStrike" baseline="0">
                    <a:solidFill>
                      <a:srgbClr val="000000"/>
                    </a:solidFill>
                    <a:latin typeface="Arial"/>
                    <a:ea typeface="Arial"/>
                    <a:cs typeface="Arial"/>
                  </a:defRPr>
                </a:pPr>
                <a:r>
                  <a:rPr lang="en-US"/>
                  <a:t>Runoff Year</a:t>
                </a:r>
              </a:p>
            </c:rich>
          </c:tx>
          <c:layout/>
          <c:overlay val="0"/>
        </c:title>
        <c:numFmt formatCode="yyyy" sourceLinked="1"/>
        <c:majorTickMark val="out"/>
        <c:minorTickMark val="none"/>
        <c:tickLblPos val="nextTo"/>
        <c:spPr>
          <a:ln w="3175">
            <a:solidFill>
              <a:srgbClr val="000000"/>
            </a:solidFill>
            <a:prstDash val="solid"/>
          </a:ln>
        </c:spPr>
        <c:txPr>
          <a:bodyPr rot="-2700000" vert="horz"/>
          <a:lstStyle/>
          <a:p>
            <a:pPr>
              <a:defRPr sz="1000" b="0" i="0" u="none" strike="noStrike" baseline="0">
                <a:solidFill>
                  <a:srgbClr val="000000"/>
                </a:solidFill>
                <a:latin typeface="Arial"/>
                <a:ea typeface="Arial"/>
                <a:cs typeface="Arial"/>
              </a:defRPr>
            </a:pPr>
            <a:endParaRPr lang="en-US"/>
          </a:p>
        </c:txPr>
        <c:crossAx val="86246912"/>
        <c:crosses val="autoZero"/>
        <c:auto val="0"/>
        <c:lblAlgn val="ctr"/>
        <c:lblOffset val="100"/>
        <c:tickLblSkip val="1"/>
        <c:tickMarkSkip val="1"/>
        <c:noMultiLvlLbl val="0"/>
      </c:catAx>
      <c:valAx>
        <c:axId val="86246912"/>
        <c:scaling>
          <c:orientation val="minMax"/>
        </c:scaling>
        <c:delete val="0"/>
        <c:axPos val="l"/>
        <c:majorGridlines/>
        <c:title>
          <c:tx>
            <c:rich>
              <a:bodyPr/>
              <a:lstStyle/>
              <a:p>
                <a:pPr>
                  <a:defRPr sz="1000" b="0" i="0" u="none" strike="noStrike" baseline="0">
                    <a:solidFill>
                      <a:srgbClr val="000000"/>
                    </a:solidFill>
                    <a:latin typeface="Arial"/>
                    <a:ea typeface="Arial"/>
                    <a:cs typeface="Arial"/>
                  </a:defRPr>
                </a:pPr>
                <a:r>
                  <a:rPr lang="en-US"/>
                  <a:t>Volume (Arce-Feet)</a:t>
                </a:r>
              </a:p>
            </c:rich>
          </c:tx>
          <c:layout/>
          <c:overlay val="0"/>
        </c:title>
        <c:numFmt formatCode="#,##0" sourceLinked="1"/>
        <c:majorTickMark val="out"/>
        <c:minorTickMark val="none"/>
        <c:tickLblPos val="nextTo"/>
        <c:spPr>
          <a:ln w="3175">
            <a:solidFill>
              <a:srgbClr val="000000"/>
            </a:solidFill>
            <a:prstDash val="solid"/>
          </a:ln>
        </c:spPr>
        <c:txPr>
          <a:bodyPr rot="0" vert="horz"/>
          <a:lstStyle/>
          <a:p>
            <a:pPr>
              <a:defRPr sz="1000" b="0" i="0" u="none" strike="noStrike" baseline="0">
                <a:solidFill>
                  <a:srgbClr val="000000"/>
                </a:solidFill>
                <a:latin typeface="Arial"/>
                <a:ea typeface="Arial"/>
                <a:cs typeface="Arial"/>
              </a:defRPr>
            </a:pPr>
            <a:endParaRPr lang="en-US"/>
          </a:p>
        </c:txPr>
        <c:crossAx val="84802944"/>
        <c:crosses val="autoZero"/>
        <c:crossBetween val="between"/>
      </c:valAx>
      <c:spPr>
        <a:gradFill>
          <a:gsLst>
            <a:gs pos="0">
              <a:schemeClr val="bg1"/>
            </a:gs>
            <a:gs pos="50000">
              <a:srgbClr val="4F81BD">
                <a:tint val="44500"/>
                <a:satMod val="160000"/>
              </a:srgbClr>
            </a:gs>
            <a:gs pos="100000">
              <a:srgbClr val="4F81BD">
                <a:tint val="23500"/>
                <a:satMod val="160000"/>
              </a:srgbClr>
            </a:gs>
          </a:gsLst>
          <a:lin ang="5400000" scaled="0"/>
        </a:gradFill>
        <a:ln w="12700">
          <a:solidFill>
            <a:srgbClr val="808080"/>
          </a:solidFill>
          <a:prstDash val="solid"/>
        </a:ln>
      </c:spPr>
    </c:plotArea>
    <c:plotVisOnly val="1"/>
    <c:dispBlanksAs val="gap"/>
    <c:showDLblsOverMax val="0"/>
  </c:chart>
  <c:spPr>
    <a:solidFill>
      <a:schemeClr val="bg1">
        <a:lumMod val="75000"/>
      </a:schemeClr>
    </a:solidFill>
    <a:ln w="12700">
      <a:solidFill>
        <a:srgbClr val="000000"/>
      </a:solidFill>
      <a:prstDash val="solid"/>
    </a:ln>
  </c:spPr>
  <c:txPr>
    <a:bodyPr/>
    <a:lstStyle/>
    <a:p>
      <a:pPr>
        <a:defRPr sz="1000" b="0" i="0" u="none" strike="noStrike" baseline="0">
          <a:solidFill>
            <a:srgbClr val="000000"/>
          </a:solidFill>
          <a:latin typeface="Arial"/>
          <a:ea typeface="Arial"/>
          <a:cs typeface="Arial"/>
        </a:defRPr>
      </a:pPr>
      <a:endParaRPr lang="en-US"/>
    </a:p>
  </c:txPr>
  <c:externalData r:id="rId1">
    <c:autoUpdate val="0"/>
  </c:externalData>
  <c:userShapes r:id="rId2"/>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2000" b="1" i="0" u="none" strike="noStrike" baseline="0">
                <a:solidFill>
                  <a:srgbClr val="000000"/>
                </a:solidFill>
                <a:latin typeface="Arial"/>
                <a:ea typeface="Arial"/>
                <a:cs typeface="Arial"/>
              </a:defRPr>
            </a:pPr>
            <a:r>
              <a:rPr lang="en-US"/>
              <a:t>Peak Flow Target at Whitewater</a:t>
            </a:r>
          </a:p>
        </c:rich>
      </c:tx>
      <c:layout>
        <c:manualLayout>
          <c:xMode val="edge"/>
          <c:yMode val="edge"/>
          <c:x val="0.26637069922308765"/>
          <c:y val="1.9575856443719498E-2"/>
        </c:manualLayout>
      </c:layout>
      <c:overlay val="0"/>
      <c:spPr>
        <a:noFill/>
        <a:ln w="25400">
          <a:noFill/>
        </a:ln>
      </c:spPr>
    </c:title>
    <c:autoTitleDeleted val="0"/>
    <c:plotArea>
      <c:layout>
        <c:manualLayout>
          <c:layoutTarget val="inner"/>
          <c:xMode val="edge"/>
          <c:yMode val="edge"/>
          <c:x val="9.7669256381798006E-2"/>
          <c:y val="0.10114192495921734"/>
          <c:w val="0.87236403995560452"/>
          <c:h val="0.78303425774877911"/>
        </c:manualLayout>
      </c:layout>
      <c:scatterChart>
        <c:scatterStyle val="lineMarker"/>
        <c:varyColors val="0"/>
        <c:ser>
          <c:idx val="0"/>
          <c:order val="0"/>
          <c:spPr>
            <a:ln w="38100">
              <a:solidFill>
                <a:srgbClr val="000000"/>
              </a:solidFill>
              <a:prstDash val="solid"/>
            </a:ln>
          </c:spPr>
          <c:marker>
            <c:symbol val="none"/>
          </c:marker>
          <c:xVal>
            <c:numRef>
              <c:f>'WW-flowrecs'!$G$3:$G$10</c:f>
              <c:numCache>
                <c:formatCode>General</c:formatCode>
                <c:ptCount val="8"/>
                <c:pt idx="0">
                  <c:v>200</c:v>
                </c:pt>
                <c:pt idx="1">
                  <c:v>381</c:v>
                </c:pt>
                <c:pt idx="2">
                  <c:v>381</c:v>
                </c:pt>
                <c:pt idx="3">
                  <c:v>516</c:v>
                </c:pt>
                <c:pt idx="4">
                  <c:v>709</c:v>
                </c:pt>
                <c:pt idx="5">
                  <c:v>831</c:v>
                </c:pt>
                <c:pt idx="6">
                  <c:v>1123</c:v>
                </c:pt>
                <c:pt idx="7">
                  <c:v>1500</c:v>
                </c:pt>
              </c:numCache>
            </c:numRef>
          </c:xVal>
          <c:yVal>
            <c:numRef>
              <c:f>'WW-flowrecs'!$H$3:$H$10</c:f>
              <c:numCache>
                <c:formatCode>General</c:formatCode>
                <c:ptCount val="8"/>
                <c:pt idx="0">
                  <c:v>900</c:v>
                </c:pt>
                <c:pt idx="1">
                  <c:v>900</c:v>
                </c:pt>
                <c:pt idx="2">
                  <c:v>2600</c:v>
                </c:pt>
                <c:pt idx="3">
                  <c:v>8070</c:v>
                </c:pt>
                <c:pt idx="4">
                  <c:v>8070</c:v>
                </c:pt>
                <c:pt idx="5">
                  <c:v>14350</c:v>
                </c:pt>
                <c:pt idx="6">
                  <c:v>14350</c:v>
                </c:pt>
                <c:pt idx="7">
                  <c:v>14350</c:v>
                </c:pt>
              </c:numCache>
            </c:numRef>
          </c:yVal>
          <c:smooth val="0"/>
        </c:ser>
        <c:dLbls>
          <c:showLegendKey val="0"/>
          <c:showVal val="0"/>
          <c:showCatName val="0"/>
          <c:showSerName val="0"/>
          <c:showPercent val="0"/>
          <c:showBubbleSize val="0"/>
        </c:dLbls>
        <c:axId val="88242048"/>
        <c:axId val="88244224"/>
      </c:scatterChart>
      <c:valAx>
        <c:axId val="88242048"/>
        <c:scaling>
          <c:orientation val="minMax"/>
          <c:max val="1500"/>
          <c:min val="200"/>
        </c:scaling>
        <c:delete val="0"/>
        <c:axPos val="b"/>
        <c:majorGridlines>
          <c:spPr>
            <a:ln w="3175">
              <a:solidFill>
                <a:srgbClr val="808080"/>
              </a:solidFill>
              <a:prstDash val="solid"/>
            </a:ln>
          </c:spPr>
        </c:majorGridlines>
        <c:minorGridlines>
          <c:spPr>
            <a:ln w="3175">
              <a:solidFill>
                <a:srgbClr val="969696"/>
              </a:solidFill>
              <a:prstDash val="sysDash"/>
            </a:ln>
          </c:spPr>
        </c:minorGridlines>
        <c:title>
          <c:tx>
            <c:rich>
              <a:bodyPr/>
              <a:lstStyle/>
              <a:p>
                <a:pPr>
                  <a:defRPr sz="1200" b="1" i="0" u="none" strike="noStrike" baseline="0">
                    <a:solidFill>
                      <a:srgbClr val="000000"/>
                    </a:solidFill>
                    <a:latin typeface="Arial"/>
                    <a:ea typeface="Arial"/>
                    <a:cs typeface="Arial"/>
                  </a:defRPr>
                </a:pPr>
                <a:r>
                  <a:rPr lang="en-US"/>
                  <a:t>Forecast BM Apr-Jul Inflow (thousand af)</a:t>
                </a:r>
              </a:p>
            </c:rich>
          </c:tx>
          <c:layout>
            <c:manualLayout>
              <c:xMode val="edge"/>
              <c:yMode val="edge"/>
              <c:x val="0.35849056603773582"/>
              <c:y val="0.93474714518760149"/>
            </c:manualLayout>
          </c:layout>
          <c:overlay val="0"/>
          <c:spPr>
            <a:noFill/>
            <a:ln w="25400">
              <a:noFill/>
            </a:ln>
          </c:spPr>
        </c:title>
        <c:numFmt formatCode="General" sourceLinked="1"/>
        <c:majorTickMark val="out"/>
        <c:minorTickMark val="none"/>
        <c:tickLblPos val="nextTo"/>
        <c:spPr>
          <a:ln w="3175">
            <a:solidFill>
              <a:srgbClr val="000000"/>
            </a:solidFill>
            <a:prstDash val="solid"/>
          </a:ln>
        </c:spPr>
        <c:txPr>
          <a:bodyPr rot="0" vert="horz"/>
          <a:lstStyle/>
          <a:p>
            <a:pPr>
              <a:defRPr sz="1000" b="1" i="0" u="none" strike="noStrike" baseline="0">
                <a:solidFill>
                  <a:srgbClr val="000000"/>
                </a:solidFill>
                <a:latin typeface="Arial"/>
                <a:ea typeface="Arial"/>
                <a:cs typeface="Arial"/>
              </a:defRPr>
            </a:pPr>
            <a:endParaRPr lang="en-US"/>
          </a:p>
        </c:txPr>
        <c:crossAx val="88244224"/>
        <c:crosses val="autoZero"/>
        <c:crossBetween val="midCat"/>
        <c:majorUnit val="100"/>
      </c:valAx>
      <c:valAx>
        <c:axId val="88244224"/>
        <c:scaling>
          <c:orientation val="minMax"/>
        </c:scaling>
        <c:delete val="0"/>
        <c:axPos val="l"/>
        <c:majorGridlines>
          <c:spPr>
            <a:ln w="3175">
              <a:solidFill>
                <a:srgbClr val="808080"/>
              </a:solidFill>
              <a:prstDash val="solid"/>
            </a:ln>
          </c:spPr>
        </c:majorGridlines>
        <c:title>
          <c:tx>
            <c:rich>
              <a:bodyPr/>
              <a:lstStyle/>
              <a:p>
                <a:pPr>
                  <a:defRPr sz="1200" b="1" i="0" u="none" strike="noStrike" baseline="0">
                    <a:solidFill>
                      <a:srgbClr val="000000"/>
                    </a:solidFill>
                    <a:latin typeface="Arial"/>
                    <a:ea typeface="Arial"/>
                    <a:cs typeface="Arial"/>
                  </a:defRPr>
                </a:pPr>
                <a:r>
                  <a:rPr lang="en-US"/>
                  <a:t>Peak Q (cfs)</a:t>
                </a:r>
              </a:p>
            </c:rich>
          </c:tx>
          <c:layout>
            <c:manualLayout>
              <c:xMode val="edge"/>
              <c:yMode val="edge"/>
              <c:x val="1.3318534961154272E-2"/>
              <c:y val="0.41435562805872755"/>
            </c:manualLayout>
          </c:layout>
          <c:overlay val="0"/>
          <c:spPr>
            <a:noFill/>
            <a:ln w="25400">
              <a:noFill/>
            </a:ln>
          </c:spPr>
        </c:title>
        <c:numFmt formatCode="General" sourceLinked="1"/>
        <c:majorTickMark val="out"/>
        <c:minorTickMark val="none"/>
        <c:tickLblPos val="nextTo"/>
        <c:spPr>
          <a:ln w="3175">
            <a:solidFill>
              <a:srgbClr val="000000"/>
            </a:solidFill>
            <a:prstDash val="solid"/>
          </a:ln>
        </c:spPr>
        <c:txPr>
          <a:bodyPr rot="0" vert="horz"/>
          <a:lstStyle/>
          <a:p>
            <a:pPr>
              <a:defRPr sz="1000" b="1" i="0" u="none" strike="noStrike" baseline="0">
                <a:solidFill>
                  <a:srgbClr val="000000"/>
                </a:solidFill>
                <a:latin typeface="Arial"/>
                <a:ea typeface="Arial"/>
                <a:cs typeface="Arial"/>
              </a:defRPr>
            </a:pPr>
            <a:endParaRPr lang="en-US"/>
          </a:p>
        </c:txPr>
        <c:crossAx val="88242048"/>
        <c:crosses val="autoZero"/>
        <c:crossBetween val="midCat"/>
      </c:valAx>
      <c:spPr>
        <a:noFill/>
        <a:ln w="12700">
          <a:solidFill>
            <a:srgbClr val="808080"/>
          </a:solidFill>
          <a:prstDash val="solid"/>
        </a:ln>
      </c:spPr>
    </c:plotArea>
    <c:plotVisOnly val="1"/>
    <c:dispBlanksAs val="gap"/>
    <c:showDLblsOverMax val="0"/>
  </c:chart>
  <c:spPr>
    <a:solidFill>
      <a:schemeClr val="bg1"/>
    </a:solidFill>
    <a:ln w="9525">
      <a:noFill/>
    </a:ln>
  </c:spPr>
  <c:txPr>
    <a:bodyPr/>
    <a:lstStyle/>
    <a:p>
      <a:pPr>
        <a:defRPr sz="1000" b="0" i="0" u="none" strike="noStrike" baseline="0">
          <a:solidFill>
            <a:srgbClr val="000000"/>
          </a:solidFill>
          <a:latin typeface="Arial"/>
          <a:ea typeface="Arial"/>
          <a:cs typeface="Arial"/>
        </a:defRPr>
      </a:pPr>
      <a:endParaRPr lang="en-US"/>
    </a:p>
  </c:txPr>
  <c:externalData r:id="rId1">
    <c:autoUpdate val="0"/>
  </c:externalData>
  <c:userShapes r:id="rId2"/>
</c:chartSpace>
</file>

<file path=ppt/drawings/drawing1.xml><?xml version="1.0" encoding="utf-8"?>
<c:userShapes xmlns:c="http://schemas.openxmlformats.org/drawingml/2006/chart">
  <cdr:relSizeAnchor xmlns:cdr="http://schemas.openxmlformats.org/drawingml/2006/chartDrawing">
    <cdr:from>
      <cdr:x>0.18291</cdr:x>
      <cdr:y>0.55394</cdr:y>
    </cdr:from>
    <cdr:to>
      <cdr:x>0.35323</cdr:x>
      <cdr:y>0.61335</cdr:y>
    </cdr:to>
    <cdr:sp macro="" textlink="">
      <cdr:nvSpPr>
        <cdr:cNvPr id="4" name="Right Brace 3"/>
        <cdr:cNvSpPr/>
      </cdr:nvSpPr>
      <cdr:spPr bwMode="auto">
        <a:xfrm xmlns:a="http://schemas.openxmlformats.org/drawingml/2006/main" rot="16200000">
          <a:off x="2353363" y="3365311"/>
          <a:ext cx="425542" cy="1630505"/>
        </a:xfrm>
        <a:prstGeom xmlns:a="http://schemas.openxmlformats.org/drawingml/2006/main" prst="rightBrace">
          <a:avLst>
            <a:gd name="adj1" fmla="val 8333"/>
            <a:gd name="adj2" fmla="val 50000"/>
          </a:avLst>
        </a:prstGeom>
        <a:solidFill xmlns:a="http://schemas.openxmlformats.org/drawingml/2006/main">
          <a:srgbClr val="FF9900"/>
        </a:solidFill>
        <a:ln xmlns:a="http://schemas.openxmlformats.org/drawingml/2006/main" w="9525" cap="flat" cmpd="sng" algn="ctr">
          <a:solidFill>
            <a:srgbClr val="000000"/>
          </a:solidFill>
          <a:prstDash val="solid"/>
          <a:round/>
          <a:headEnd type="none" w="med" len="med"/>
          <a:tailEnd type="none" w="med" len="med"/>
        </a:ln>
        <a:effectLst xmlns:a="http://schemas.openxmlformats.org/drawingml/2006/main"/>
      </cdr:spPr>
      <cdr:txBody>
        <a:bodyPr xmlns:a="http://schemas.openxmlformats.org/drawingml/2006/main" vertOverflow="clip" wrap="square" lIns="18288" tIns="0" rIns="0" bIns="0" anchor="ctr" upright="1"/>
        <a:lstStyle xmlns:a="http://schemas.openxmlformats.org/drawingml/2006/main"/>
        <a:p xmlns:a="http://schemas.openxmlformats.org/drawingml/2006/main">
          <a:pPr algn="ctr"/>
          <a:r>
            <a:rPr lang="en-US" sz="1050"/>
            <a:t>Moderately Dry 70-90%</a:t>
          </a:r>
        </a:p>
      </cdr:txBody>
    </cdr:sp>
  </cdr:relSizeAnchor>
  <cdr:relSizeAnchor xmlns:cdr="http://schemas.openxmlformats.org/drawingml/2006/chartDrawing">
    <cdr:from>
      <cdr:x>0.10233</cdr:x>
      <cdr:y>0.66563</cdr:y>
    </cdr:from>
    <cdr:to>
      <cdr:x>0.17601</cdr:x>
      <cdr:y>0.71739</cdr:y>
    </cdr:to>
    <cdr:sp macro="" textlink="">
      <cdr:nvSpPr>
        <cdr:cNvPr id="5" name="Right Brace 4"/>
        <cdr:cNvSpPr/>
      </cdr:nvSpPr>
      <cdr:spPr bwMode="auto">
        <a:xfrm xmlns:a="http://schemas.openxmlformats.org/drawingml/2006/main" rot="16200000">
          <a:off x="1146801" y="4600474"/>
          <a:ext cx="370747" cy="705311"/>
        </a:xfrm>
        <a:prstGeom xmlns:a="http://schemas.openxmlformats.org/drawingml/2006/main" prst="rightBrace">
          <a:avLst>
            <a:gd name="adj1" fmla="val 8333"/>
            <a:gd name="adj2" fmla="val 50000"/>
          </a:avLst>
        </a:prstGeom>
        <a:solidFill xmlns:a="http://schemas.openxmlformats.org/drawingml/2006/main">
          <a:srgbClr val="C00000"/>
        </a:solidFill>
        <a:ln xmlns:a="http://schemas.openxmlformats.org/drawingml/2006/main" w="9525" cap="flat" cmpd="sng" algn="ctr">
          <a:solidFill>
            <a:srgbClr val="000000"/>
          </a:solidFill>
          <a:prstDash val="solid"/>
          <a:round/>
          <a:headEnd type="none" w="med" len="med"/>
          <a:tailEnd type="none" w="med" len="med"/>
        </a:ln>
        <a:effectLst xmlns:a="http://schemas.openxmlformats.org/drawingml/2006/main"/>
      </cdr:spPr>
      <cdr:txBody>
        <a:bodyPr xmlns:a="http://schemas.openxmlformats.org/drawingml/2006/main" wrap="square" lIns="18288" tIns="0" rIns="0" bIns="0" anchor="ctr" upright="1"/>
        <a:lstStyle xmlns:a="http://schemas.openxmlformats.org/drawingml/2006/main">
          <a:lvl1pPr marL="0" indent="0">
            <a:defRPr sz="1100">
              <a:latin typeface="Calibri"/>
            </a:defRPr>
          </a:lvl1pPr>
          <a:lvl2pPr marL="457200" indent="0">
            <a:defRPr sz="1100">
              <a:latin typeface="Calibri"/>
            </a:defRPr>
          </a:lvl2pPr>
          <a:lvl3pPr marL="914400" indent="0">
            <a:defRPr sz="1100">
              <a:latin typeface="Calibri"/>
            </a:defRPr>
          </a:lvl3pPr>
          <a:lvl4pPr marL="1371600" indent="0">
            <a:defRPr sz="1100">
              <a:latin typeface="Calibri"/>
            </a:defRPr>
          </a:lvl4pPr>
          <a:lvl5pPr marL="1828800" indent="0">
            <a:defRPr sz="1100">
              <a:latin typeface="Calibri"/>
            </a:defRPr>
          </a:lvl5pPr>
          <a:lvl6pPr marL="2286000" indent="0">
            <a:defRPr sz="1100">
              <a:latin typeface="Calibri"/>
            </a:defRPr>
          </a:lvl6pPr>
          <a:lvl7pPr marL="2743200" indent="0">
            <a:defRPr sz="1100">
              <a:latin typeface="Calibri"/>
            </a:defRPr>
          </a:lvl7pPr>
          <a:lvl8pPr marL="3200400" indent="0">
            <a:defRPr sz="1100">
              <a:latin typeface="Calibri"/>
            </a:defRPr>
          </a:lvl8pPr>
          <a:lvl9pPr marL="3657600" indent="0">
            <a:defRPr sz="1100">
              <a:latin typeface="Calibri"/>
            </a:defRPr>
          </a:lvl9pPr>
        </a:lstStyle>
        <a:p xmlns:a="http://schemas.openxmlformats.org/drawingml/2006/main">
          <a:pPr algn="ctr"/>
          <a:r>
            <a:rPr lang="en-US" sz="1050">
              <a:solidFill>
                <a:schemeClr val="bg1"/>
              </a:solidFill>
            </a:rPr>
            <a:t>Dry &gt;90%</a:t>
          </a:r>
        </a:p>
      </cdr:txBody>
    </cdr:sp>
  </cdr:relSizeAnchor>
  <cdr:relSizeAnchor xmlns:cdr="http://schemas.openxmlformats.org/drawingml/2006/chartDrawing">
    <cdr:from>
      <cdr:x>0.36218</cdr:x>
      <cdr:y>0.50133</cdr:y>
    </cdr:from>
    <cdr:to>
      <cdr:x>0.53334</cdr:x>
      <cdr:y>0.55633</cdr:y>
    </cdr:to>
    <cdr:sp macro="" textlink="">
      <cdr:nvSpPr>
        <cdr:cNvPr id="7" name="Right Brace 6"/>
        <cdr:cNvSpPr/>
      </cdr:nvSpPr>
      <cdr:spPr bwMode="auto">
        <a:xfrm xmlns:a="http://schemas.openxmlformats.org/drawingml/2006/main" rot="16200000">
          <a:off x="4089262" y="2968692"/>
          <a:ext cx="393954" cy="1638355"/>
        </a:xfrm>
        <a:prstGeom xmlns:a="http://schemas.openxmlformats.org/drawingml/2006/main" prst="rightBrace">
          <a:avLst>
            <a:gd name="adj1" fmla="val 8333"/>
            <a:gd name="adj2" fmla="val 50000"/>
          </a:avLst>
        </a:prstGeom>
        <a:solidFill xmlns:a="http://schemas.openxmlformats.org/drawingml/2006/main">
          <a:srgbClr val="FFFF00"/>
        </a:solidFill>
        <a:ln xmlns:a="http://schemas.openxmlformats.org/drawingml/2006/main" w="9525" cap="flat" cmpd="sng" algn="ctr">
          <a:solidFill>
            <a:srgbClr val="000000"/>
          </a:solidFill>
          <a:prstDash val="solid"/>
          <a:round/>
          <a:headEnd type="none" w="med" len="med"/>
          <a:tailEnd type="none" w="med" len="med"/>
        </a:ln>
        <a:effectLst xmlns:a="http://schemas.openxmlformats.org/drawingml/2006/main"/>
      </cdr:spPr>
      <cdr:txBody>
        <a:bodyPr xmlns:a="http://schemas.openxmlformats.org/drawingml/2006/main" wrap="square" lIns="18288" tIns="0" rIns="0" bIns="0" anchor="ctr" upright="1"/>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a:r>
            <a:rPr lang="en-US" sz="1050"/>
            <a:t>Average Dry 50-70%</a:t>
          </a:r>
        </a:p>
      </cdr:txBody>
    </cdr:sp>
  </cdr:relSizeAnchor>
  <cdr:relSizeAnchor xmlns:cdr="http://schemas.openxmlformats.org/drawingml/2006/chartDrawing">
    <cdr:from>
      <cdr:x>0.53831</cdr:x>
      <cdr:y>0.37904</cdr:y>
    </cdr:from>
    <cdr:to>
      <cdr:x>0.69137</cdr:x>
      <cdr:y>0.43668</cdr:y>
    </cdr:to>
    <cdr:sp macro="" textlink="">
      <cdr:nvSpPr>
        <cdr:cNvPr id="8" name="Right Brace 7"/>
        <cdr:cNvSpPr/>
      </cdr:nvSpPr>
      <cdr:spPr bwMode="auto">
        <a:xfrm xmlns:a="http://schemas.openxmlformats.org/drawingml/2006/main" rot="16200000">
          <a:off x="5679153" y="2188805"/>
          <a:ext cx="412864" cy="1465186"/>
        </a:xfrm>
        <a:prstGeom xmlns:a="http://schemas.openxmlformats.org/drawingml/2006/main" prst="rightBrace">
          <a:avLst>
            <a:gd name="adj1" fmla="val 8333"/>
            <a:gd name="adj2" fmla="val 50000"/>
          </a:avLst>
        </a:prstGeom>
        <a:solidFill xmlns:a="http://schemas.openxmlformats.org/drawingml/2006/main">
          <a:srgbClr val="00FF00"/>
        </a:solidFill>
        <a:ln xmlns:a="http://schemas.openxmlformats.org/drawingml/2006/main" w="9525" cap="flat" cmpd="sng" algn="ctr">
          <a:solidFill>
            <a:srgbClr val="000000"/>
          </a:solidFill>
          <a:prstDash val="solid"/>
          <a:round/>
          <a:headEnd type="none" w="med" len="med"/>
          <a:tailEnd type="none" w="med" len="med"/>
        </a:ln>
        <a:effectLst xmlns:a="http://schemas.openxmlformats.org/drawingml/2006/main"/>
      </cdr:spPr>
      <cdr:txBody>
        <a:bodyPr xmlns:a="http://schemas.openxmlformats.org/drawingml/2006/main" wrap="square" lIns="18288" tIns="0" rIns="0" bIns="0" anchor="ctr" upright="1"/>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a:r>
            <a:rPr lang="en-US" sz="1050"/>
            <a:t>Average</a:t>
          </a:r>
          <a:r>
            <a:rPr lang="en-US" sz="1050" baseline="0"/>
            <a:t> Wet</a:t>
          </a:r>
          <a:r>
            <a:rPr lang="en-US" sz="1050"/>
            <a:t> 30-50%</a:t>
          </a:r>
        </a:p>
      </cdr:txBody>
    </cdr:sp>
  </cdr:relSizeAnchor>
  <cdr:relSizeAnchor xmlns:cdr="http://schemas.openxmlformats.org/drawingml/2006/chartDrawing">
    <cdr:from>
      <cdr:x>0.69751</cdr:x>
      <cdr:y>0.2752</cdr:y>
    </cdr:from>
    <cdr:to>
      <cdr:x>0.85075</cdr:x>
      <cdr:y>0.3391</cdr:y>
    </cdr:to>
    <cdr:sp macro="" textlink="">
      <cdr:nvSpPr>
        <cdr:cNvPr id="9" name="Right Brace 8"/>
        <cdr:cNvSpPr/>
      </cdr:nvSpPr>
      <cdr:spPr bwMode="auto">
        <a:xfrm xmlns:a="http://schemas.openxmlformats.org/drawingml/2006/main" rot="16200000">
          <a:off x="7181605" y="1466587"/>
          <a:ext cx="457703" cy="1466909"/>
        </a:xfrm>
        <a:prstGeom xmlns:a="http://schemas.openxmlformats.org/drawingml/2006/main" prst="rightBrace">
          <a:avLst>
            <a:gd name="adj1" fmla="val 8333"/>
            <a:gd name="adj2" fmla="val 50000"/>
          </a:avLst>
        </a:prstGeom>
        <a:solidFill xmlns:a="http://schemas.openxmlformats.org/drawingml/2006/main">
          <a:srgbClr val="00B0F0"/>
        </a:solidFill>
        <a:ln xmlns:a="http://schemas.openxmlformats.org/drawingml/2006/main" w="9525" cap="flat" cmpd="sng" algn="ctr">
          <a:solidFill>
            <a:srgbClr val="000000"/>
          </a:solidFill>
          <a:prstDash val="solid"/>
          <a:round/>
          <a:headEnd type="none" w="med" len="med"/>
          <a:tailEnd type="none" w="med" len="med"/>
        </a:ln>
        <a:effectLst xmlns:a="http://schemas.openxmlformats.org/drawingml/2006/main"/>
      </cdr:spPr>
      <cdr:txBody>
        <a:bodyPr xmlns:a="http://schemas.openxmlformats.org/drawingml/2006/main" wrap="square" lIns="18288" tIns="0" rIns="0" bIns="0" anchor="ctr" upright="1"/>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a:r>
            <a:rPr lang="en-US" sz="1050"/>
            <a:t>Moderately Wet 10-30%</a:t>
          </a:r>
        </a:p>
      </cdr:txBody>
    </cdr:sp>
  </cdr:relSizeAnchor>
  <cdr:relSizeAnchor xmlns:cdr="http://schemas.openxmlformats.org/drawingml/2006/chartDrawing">
    <cdr:from>
      <cdr:x>0.85804</cdr:x>
      <cdr:y>0.10246</cdr:y>
    </cdr:from>
    <cdr:to>
      <cdr:x>0.96945</cdr:x>
      <cdr:y>0.15893</cdr:y>
    </cdr:to>
    <cdr:sp macro="" textlink="">
      <cdr:nvSpPr>
        <cdr:cNvPr id="10" name="Right Brace 9"/>
        <cdr:cNvSpPr/>
      </cdr:nvSpPr>
      <cdr:spPr bwMode="auto">
        <a:xfrm xmlns:a="http://schemas.openxmlformats.org/drawingml/2006/main" rot="16200000">
          <a:off x="8544710" y="402871"/>
          <a:ext cx="404488" cy="1066492"/>
        </a:xfrm>
        <a:prstGeom xmlns:a="http://schemas.openxmlformats.org/drawingml/2006/main" prst="rightBrace">
          <a:avLst>
            <a:gd name="adj1" fmla="val 8333"/>
            <a:gd name="adj2" fmla="val 50000"/>
          </a:avLst>
        </a:prstGeom>
        <a:solidFill xmlns:a="http://schemas.openxmlformats.org/drawingml/2006/main">
          <a:srgbClr val="7030A0"/>
        </a:solidFill>
        <a:ln xmlns:a="http://schemas.openxmlformats.org/drawingml/2006/main" w="9525" cap="flat" cmpd="sng" algn="ctr">
          <a:solidFill>
            <a:srgbClr val="000000"/>
          </a:solidFill>
          <a:prstDash val="solid"/>
          <a:round/>
          <a:headEnd type="none" w="med" len="med"/>
          <a:tailEnd type="none" w="med" len="med"/>
        </a:ln>
        <a:effectLst xmlns:a="http://schemas.openxmlformats.org/drawingml/2006/main"/>
      </cdr:spPr>
      <cdr:txBody>
        <a:bodyPr xmlns:a="http://schemas.openxmlformats.org/drawingml/2006/main" wrap="square" lIns="18288" tIns="0" rIns="0" bIns="0" anchor="ctr" upright="1"/>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a:r>
            <a:rPr lang="en-US" sz="1050">
              <a:solidFill>
                <a:schemeClr val="bg1"/>
              </a:solidFill>
            </a:rPr>
            <a:t>Wet</a:t>
          </a:r>
          <a:r>
            <a:rPr lang="en-US" sz="1050" baseline="0">
              <a:solidFill>
                <a:schemeClr val="bg1"/>
              </a:solidFill>
            </a:rPr>
            <a:t> &lt;</a:t>
          </a:r>
          <a:r>
            <a:rPr lang="en-US" sz="1050">
              <a:solidFill>
                <a:schemeClr val="bg1"/>
              </a:solidFill>
            </a:rPr>
            <a:t> 10%</a:t>
          </a:r>
        </a:p>
      </cdr:txBody>
    </cdr:sp>
  </cdr:relSizeAnchor>
  <cdr:relSizeAnchor xmlns:cdr="http://schemas.openxmlformats.org/drawingml/2006/chartDrawing">
    <cdr:from>
      <cdr:x>0.30142</cdr:x>
      <cdr:y>0.11364</cdr:y>
    </cdr:from>
    <cdr:to>
      <cdr:x>0.62282</cdr:x>
      <cdr:y>0.20141</cdr:y>
    </cdr:to>
    <cdr:sp macro="" textlink="">
      <cdr:nvSpPr>
        <cdr:cNvPr id="11" name="TextBox 10"/>
        <cdr:cNvSpPr txBox="1"/>
      </cdr:nvSpPr>
      <cdr:spPr>
        <a:xfrm xmlns:a="http://schemas.openxmlformats.org/drawingml/2006/main">
          <a:off x="2728913" y="762000"/>
          <a:ext cx="2909799" cy="588551"/>
        </a:xfrm>
        <a:prstGeom xmlns:a="http://schemas.openxmlformats.org/drawingml/2006/main" prst="rect">
          <a:avLst/>
        </a:prstGeom>
        <a:solidFill xmlns:a="http://schemas.openxmlformats.org/drawingml/2006/main">
          <a:srgbClr val="FFFF99"/>
        </a:solidFill>
        <a:ln xmlns:a="http://schemas.openxmlformats.org/drawingml/2006/main">
          <a:solidFill>
            <a:srgbClr val="000000"/>
          </a:solidFill>
        </a:ln>
      </cdr:spPr>
      <cdr:txBody>
        <a:bodyPr xmlns:a="http://schemas.openxmlformats.org/drawingml/2006/main" vertOverflow="clip" wrap="square" rtlCol="0" anchor="ctr"/>
        <a:lstStyle xmlns:a="http://schemas.openxmlformats.org/drawingml/2006/main"/>
        <a:p xmlns:a="http://schemas.openxmlformats.org/drawingml/2006/main">
          <a:pPr algn="ctr"/>
          <a:r>
            <a:rPr lang="en-US" sz="1050" baseline="0" dirty="0" smtClean="0"/>
            <a:t>2016 </a:t>
          </a:r>
          <a:r>
            <a:rPr lang="en-US" sz="1050" baseline="0" dirty="0"/>
            <a:t>Mid March Forecasted Runoff Volume</a:t>
          </a:r>
        </a:p>
        <a:p xmlns:a="http://schemas.openxmlformats.org/drawingml/2006/main">
          <a:pPr algn="ctr"/>
          <a:r>
            <a:rPr lang="en-US" sz="1050" baseline="0" dirty="0" smtClean="0"/>
            <a:t>(</a:t>
          </a:r>
          <a:r>
            <a:rPr lang="en-US" sz="1050" dirty="0" smtClean="0"/>
            <a:t>580</a:t>
          </a:r>
          <a:r>
            <a:rPr lang="en-US" sz="1050" baseline="0" dirty="0" smtClean="0"/>
            <a:t>,000 </a:t>
          </a:r>
          <a:r>
            <a:rPr lang="en-US" sz="1050" baseline="0" dirty="0"/>
            <a:t>Acre-Feet,  </a:t>
          </a:r>
          <a:r>
            <a:rPr lang="en-US" sz="1050" dirty="0" smtClean="0"/>
            <a:t>86</a:t>
          </a:r>
          <a:r>
            <a:rPr lang="en-US" sz="1050" baseline="0" dirty="0" smtClean="0"/>
            <a:t>% </a:t>
          </a:r>
          <a:r>
            <a:rPr lang="en-US" sz="1050" baseline="0" dirty="0"/>
            <a:t>exceedance)</a:t>
          </a:r>
          <a:endParaRPr lang="en-US" sz="1050" dirty="0"/>
        </a:p>
      </cdr:txBody>
    </cdr:sp>
  </cdr:relSizeAnchor>
  <cdr:relSizeAnchor xmlns:cdr="http://schemas.openxmlformats.org/drawingml/2006/chartDrawing">
    <cdr:from>
      <cdr:x>0.45292</cdr:x>
      <cdr:y>0.20455</cdr:y>
    </cdr:from>
    <cdr:to>
      <cdr:x>0.50342</cdr:x>
      <cdr:y>0.55682</cdr:y>
    </cdr:to>
    <cdr:sp macro="" textlink="">
      <cdr:nvSpPr>
        <cdr:cNvPr id="13" name="Curved Connector 12"/>
        <cdr:cNvSpPr/>
      </cdr:nvSpPr>
      <cdr:spPr bwMode="auto">
        <a:xfrm xmlns:a="http://schemas.openxmlformats.org/drawingml/2006/main" rot="5400000" flipV="1">
          <a:off x="3148013" y="2324100"/>
          <a:ext cx="2362200" cy="457200"/>
        </a:xfrm>
        <a:prstGeom xmlns:a="http://schemas.openxmlformats.org/drawingml/2006/main" prst="curvedConnector3">
          <a:avLst>
            <a:gd name="adj1" fmla="val 42875"/>
          </a:avLst>
        </a:prstGeom>
        <a:solidFill xmlns:a="http://schemas.openxmlformats.org/drawingml/2006/main">
          <a:srgbClr val="FFFFFF"/>
        </a:solidFill>
        <a:ln xmlns:a="http://schemas.openxmlformats.org/drawingml/2006/main" w="15875" cap="flat" cmpd="sng" algn="ctr">
          <a:solidFill>
            <a:srgbClr val="000000"/>
          </a:solidFill>
          <a:prstDash val="solid"/>
          <a:round/>
          <a:headEnd type="none" w="med" len="med"/>
          <a:tailEnd type="arrow"/>
        </a:ln>
        <a:effectLst xmlns:a="http://schemas.openxmlformats.org/drawingml/2006/main"/>
      </cdr:spPr>
      <cdr:txBody>
        <a:bodyPr xmlns:a="http://schemas.openxmlformats.org/drawingml/2006/main" vertOverflow="clip" wrap="square" lIns="18288" tIns="0" rIns="0" bIns="0" upright="1"/>
        <a:lstStyle xmlns:a="http://schemas.openxmlformats.org/drawingml/2006/main"/>
        <a:p xmlns:a="http://schemas.openxmlformats.org/drawingml/2006/main">
          <a:endParaRPr lang="en-US"/>
        </a:p>
      </cdr:txBody>
    </cdr:sp>
  </cdr:relSizeAnchor>
</c:userShapes>
</file>

<file path=ppt/drawings/drawing2.xml><?xml version="1.0" encoding="utf-8"?>
<c:userShapes xmlns:c="http://schemas.openxmlformats.org/drawingml/2006/chart">
  <cdr:relSizeAnchor xmlns:cdr="http://schemas.openxmlformats.org/drawingml/2006/chartDrawing">
    <cdr:from>
      <cdr:x>0.547</cdr:x>
      <cdr:y>0.10125</cdr:y>
    </cdr:from>
    <cdr:to>
      <cdr:x>0.71625</cdr:x>
      <cdr:y>0.888</cdr:y>
    </cdr:to>
    <cdr:sp macro="" textlink="">
      <cdr:nvSpPr>
        <cdr:cNvPr id="41993" name="Rectangle 9"/>
        <cdr:cNvSpPr>
          <a:spLocks xmlns:a="http://schemas.openxmlformats.org/drawingml/2006/main" noChangeArrowheads="1"/>
        </cdr:cNvSpPr>
      </cdr:nvSpPr>
      <cdr:spPr bwMode="auto">
        <a:xfrm xmlns:a="http://schemas.openxmlformats.org/drawingml/2006/main">
          <a:off x="4694368" y="591181"/>
          <a:ext cx="1452507" cy="4593696"/>
        </a:xfrm>
        <a:prstGeom xmlns:a="http://schemas.openxmlformats.org/drawingml/2006/main" prst="rect">
          <a:avLst/>
        </a:prstGeom>
        <a:solidFill xmlns:a="http://schemas.openxmlformats.org/drawingml/2006/main">
          <a:srgbClr val="C0C0C0">
            <a:alpha val="20000"/>
          </a:srgbClr>
        </a:solidFill>
        <a:ln xmlns:a="http://schemas.openxmlformats.org/drawingml/2006/main" w="9525">
          <a:solidFill>
            <a:srgbClr val="808080"/>
          </a:solidFill>
          <a:miter lim="800000"/>
          <a:headEnd/>
          <a:tailEnd/>
        </a:ln>
      </cdr:spPr>
      <cdr:txBody>
        <a:bodyPr xmlns:a="http://schemas.openxmlformats.org/drawingml/2006/main"/>
        <a:lstStyle xmlns:a="http://schemas.openxmlformats.org/drawingml/2006/main"/>
        <a:p xmlns:a="http://schemas.openxmlformats.org/drawingml/2006/main">
          <a:endParaRPr lang="en-US"/>
        </a:p>
      </cdr:txBody>
    </cdr:sp>
  </cdr:relSizeAnchor>
  <cdr:relSizeAnchor xmlns:cdr="http://schemas.openxmlformats.org/drawingml/2006/chartDrawing">
    <cdr:from>
      <cdr:x>0.3385</cdr:x>
      <cdr:y>0.10125</cdr:y>
    </cdr:from>
    <cdr:to>
      <cdr:x>0.438</cdr:x>
      <cdr:y>0.888</cdr:y>
    </cdr:to>
    <cdr:sp macro="" textlink="">
      <cdr:nvSpPr>
        <cdr:cNvPr id="41992" name="Rectangle 8"/>
        <cdr:cNvSpPr>
          <a:spLocks xmlns:a="http://schemas.openxmlformats.org/drawingml/2006/main" noChangeArrowheads="1"/>
        </cdr:cNvSpPr>
      </cdr:nvSpPr>
      <cdr:spPr bwMode="auto">
        <a:xfrm xmlns:a="http://schemas.openxmlformats.org/drawingml/2006/main">
          <a:off x="2905015" y="591181"/>
          <a:ext cx="853912" cy="4593696"/>
        </a:xfrm>
        <a:prstGeom xmlns:a="http://schemas.openxmlformats.org/drawingml/2006/main" prst="rect">
          <a:avLst/>
        </a:prstGeom>
        <a:solidFill xmlns:a="http://schemas.openxmlformats.org/drawingml/2006/main">
          <a:srgbClr val="C0C0C0">
            <a:alpha val="20000"/>
          </a:srgbClr>
        </a:solidFill>
        <a:ln xmlns:a="http://schemas.openxmlformats.org/drawingml/2006/main" w="9525">
          <a:solidFill>
            <a:srgbClr val="808080"/>
          </a:solidFill>
          <a:miter lim="800000"/>
          <a:headEnd/>
          <a:tailEnd/>
        </a:ln>
      </cdr:spPr>
      <cdr:txBody>
        <a:bodyPr xmlns:a="http://schemas.openxmlformats.org/drawingml/2006/main"/>
        <a:lstStyle xmlns:a="http://schemas.openxmlformats.org/drawingml/2006/main"/>
        <a:p xmlns:a="http://schemas.openxmlformats.org/drawingml/2006/main">
          <a:endParaRPr lang="en-US"/>
        </a:p>
      </cdr:txBody>
    </cdr:sp>
  </cdr:relSizeAnchor>
  <cdr:relSizeAnchor xmlns:cdr="http://schemas.openxmlformats.org/drawingml/2006/chartDrawing">
    <cdr:from>
      <cdr:x>0.09675</cdr:x>
      <cdr:y>0.10125</cdr:y>
    </cdr:from>
    <cdr:to>
      <cdr:x>0.21725</cdr:x>
      <cdr:y>0.888</cdr:y>
    </cdr:to>
    <cdr:sp macro="" textlink="">
      <cdr:nvSpPr>
        <cdr:cNvPr id="41991" name="Rectangle 7"/>
        <cdr:cNvSpPr>
          <a:spLocks xmlns:a="http://schemas.openxmlformats.org/drawingml/2006/main" noChangeArrowheads="1"/>
        </cdr:cNvSpPr>
      </cdr:nvSpPr>
      <cdr:spPr bwMode="auto">
        <a:xfrm xmlns:a="http://schemas.openxmlformats.org/drawingml/2006/main">
          <a:off x="830311" y="591181"/>
          <a:ext cx="1034134" cy="4593696"/>
        </a:xfrm>
        <a:prstGeom xmlns:a="http://schemas.openxmlformats.org/drawingml/2006/main" prst="rect">
          <a:avLst/>
        </a:prstGeom>
        <a:solidFill xmlns:a="http://schemas.openxmlformats.org/drawingml/2006/main">
          <a:srgbClr val="C0C0C0">
            <a:alpha val="20000"/>
          </a:srgbClr>
        </a:solidFill>
        <a:ln xmlns:a="http://schemas.openxmlformats.org/drawingml/2006/main" w="9525">
          <a:solidFill>
            <a:srgbClr val="808080"/>
          </a:solidFill>
          <a:miter lim="800000"/>
          <a:headEnd/>
          <a:tailEnd/>
        </a:ln>
      </cdr:spPr>
      <cdr:txBody>
        <a:bodyPr xmlns:a="http://schemas.openxmlformats.org/drawingml/2006/main"/>
        <a:lstStyle xmlns:a="http://schemas.openxmlformats.org/drawingml/2006/main"/>
        <a:p xmlns:a="http://schemas.openxmlformats.org/drawingml/2006/main">
          <a:endParaRPr lang="en-US"/>
        </a:p>
      </cdr:txBody>
    </cdr:sp>
  </cdr:relSizeAnchor>
  <cdr:relSizeAnchor xmlns:cdr="http://schemas.openxmlformats.org/drawingml/2006/chartDrawing">
    <cdr:from>
      <cdr:x>0.137</cdr:x>
      <cdr:y>0.79775</cdr:y>
    </cdr:from>
    <cdr:to>
      <cdr:x>0.17809</cdr:x>
      <cdr:y>0.83214</cdr:y>
    </cdr:to>
    <cdr:sp macro="" textlink="">
      <cdr:nvSpPr>
        <cdr:cNvPr id="41985" name="Text Box 1"/>
        <cdr:cNvSpPr txBox="1">
          <a:spLocks xmlns:a="http://schemas.openxmlformats.org/drawingml/2006/main" noChangeArrowheads="1"/>
        </cdr:cNvSpPr>
      </cdr:nvSpPr>
      <cdr:spPr bwMode="auto">
        <a:xfrm xmlns:a="http://schemas.openxmlformats.org/drawingml/2006/main">
          <a:off x="1175737" y="4642726"/>
          <a:ext cx="352597" cy="200119"/>
        </a:xfrm>
        <a:prstGeom xmlns:a="http://schemas.openxmlformats.org/drawingml/2006/main" prst="rect">
          <a:avLst/>
        </a:prstGeom>
        <a:noFill xmlns:a="http://schemas.openxmlformats.org/drawingml/2006/main"/>
        <a:ln xmlns:a="http://schemas.openxmlformats.org/drawingml/2006/main" w="9525">
          <a:noFill/>
          <a:miter lim="800000"/>
          <a:headEnd/>
          <a:tailEnd/>
        </a:ln>
      </cdr:spPr>
      <cdr:txBody>
        <a:bodyPr xmlns:a="http://schemas.openxmlformats.org/drawingml/2006/main" wrap="none" lIns="27432" tIns="22860" rIns="0" bIns="0" anchor="t" upright="1">
          <a:spAutoFit/>
        </a:bodyPr>
        <a:lstStyle xmlns:a="http://schemas.openxmlformats.org/drawingml/2006/main"/>
        <a:p xmlns:a="http://schemas.openxmlformats.org/drawingml/2006/main">
          <a:pPr algn="l" rtl="0">
            <a:defRPr sz="1000"/>
          </a:pPr>
          <a:r>
            <a:rPr lang="en-US" sz="1200" b="1" i="1" u="none" strike="noStrike" baseline="0">
              <a:solidFill>
                <a:srgbClr val="000000"/>
              </a:solidFill>
              <a:latin typeface="Arial"/>
              <a:cs typeface="Arial"/>
            </a:rPr>
            <a:t>DRY</a:t>
          </a:r>
        </a:p>
      </cdr:txBody>
    </cdr:sp>
  </cdr:relSizeAnchor>
  <cdr:relSizeAnchor xmlns:cdr="http://schemas.openxmlformats.org/drawingml/2006/chartDrawing">
    <cdr:from>
      <cdr:x>0.812</cdr:x>
      <cdr:y>0.20075</cdr:y>
    </cdr:from>
    <cdr:to>
      <cdr:x>0.85507</cdr:x>
      <cdr:y>0.23514</cdr:y>
    </cdr:to>
    <cdr:sp macro="" textlink="">
      <cdr:nvSpPr>
        <cdr:cNvPr id="41986" name="Text Box 2"/>
        <cdr:cNvSpPr txBox="1">
          <a:spLocks xmlns:a="http://schemas.openxmlformats.org/drawingml/2006/main" noChangeArrowheads="1"/>
        </cdr:cNvSpPr>
      </cdr:nvSpPr>
      <cdr:spPr bwMode="auto">
        <a:xfrm xmlns:a="http://schemas.openxmlformats.org/drawingml/2006/main">
          <a:off x="6968604" y="1168320"/>
          <a:ext cx="369588" cy="200119"/>
        </a:xfrm>
        <a:prstGeom xmlns:a="http://schemas.openxmlformats.org/drawingml/2006/main" prst="rect">
          <a:avLst/>
        </a:prstGeom>
        <a:noFill xmlns:a="http://schemas.openxmlformats.org/drawingml/2006/main"/>
        <a:ln xmlns:a="http://schemas.openxmlformats.org/drawingml/2006/main" w="9525">
          <a:noFill/>
          <a:miter lim="800000"/>
          <a:headEnd/>
          <a:tailEnd/>
        </a:ln>
      </cdr:spPr>
      <cdr:txBody>
        <a:bodyPr xmlns:a="http://schemas.openxmlformats.org/drawingml/2006/main" wrap="none" lIns="27432" tIns="22860" rIns="0" bIns="0" anchor="t" upright="1">
          <a:spAutoFit/>
        </a:bodyPr>
        <a:lstStyle xmlns:a="http://schemas.openxmlformats.org/drawingml/2006/main"/>
        <a:p xmlns:a="http://schemas.openxmlformats.org/drawingml/2006/main">
          <a:pPr algn="l" rtl="0">
            <a:defRPr sz="1000"/>
          </a:pPr>
          <a:r>
            <a:rPr lang="en-US" sz="1200" b="1" i="1" u="none" strike="noStrike" baseline="0">
              <a:solidFill>
                <a:srgbClr val="000000"/>
              </a:solidFill>
              <a:latin typeface="Arial"/>
              <a:cs typeface="Arial"/>
            </a:rPr>
            <a:t>WET</a:t>
          </a:r>
        </a:p>
      </cdr:txBody>
    </cdr:sp>
  </cdr:relSizeAnchor>
  <cdr:relSizeAnchor xmlns:cdr="http://schemas.openxmlformats.org/drawingml/2006/chartDrawing">
    <cdr:from>
      <cdr:x>0.60975</cdr:x>
      <cdr:y>0.20075</cdr:y>
    </cdr:from>
    <cdr:to>
      <cdr:x>0.65481</cdr:x>
      <cdr:y>0.26556</cdr:y>
    </cdr:to>
    <cdr:sp macro="" textlink="">
      <cdr:nvSpPr>
        <cdr:cNvPr id="41987" name="Text Box 3"/>
        <cdr:cNvSpPr txBox="1">
          <a:spLocks xmlns:a="http://schemas.openxmlformats.org/drawingml/2006/main" noChangeArrowheads="1"/>
        </cdr:cNvSpPr>
      </cdr:nvSpPr>
      <cdr:spPr bwMode="auto">
        <a:xfrm xmlns:a="http://schemas.openxmlformats.org/drawingml/2006/main">
          <a:off x="5232890" y="1168320"/>
          <a:ext cx="386709" cy="377155"/>
        </a:xfrm>
        <a:prstGeom xmlns:a="http://schemas.openxmlformats.org/drawingml/2006/main" prst="rect">
          <a:avLst/>
        </a:prstGeom>
        <a:noFill xmlns:a="http://schemas.openxmlformats.org/drawingml/2006/main"/>
        <a:ln xmlns:a="http://schemas.openxmlformats.org/drawingml/2006/main" w="9525">
          <a:noFill/>
          <a:miter lim="800000"/>
          <a:headEnd/>
          <a:tailEnd/>
        </a:ln>
      </cdr:spPr>
      <cdr:txBody>
        <a:bodyPr xmlns:a="http://schemas.openxmlformats.org/drawingml/2006/main" wrap="none" lIns="27432" tIns="22860" rIns="0" bIns="0" anchor="t" upright="1">
          <a:spAutoFit/>
        </a:bodyPr>
        <a:lstStyle xmlns:a="http://schemas.openxmlformats.org/drawingml/2006/main"/>
        <a:p xmlns:a="http://schemas.openxmlformats.org/drawingml/2006/main">
          <a:pPr algn="l" rtl="0">
            <a:defRPr sz="1000"/>
          </a:pPr>
          <a:r>
            <a:rPr lang="en-US" sz="1200" b="1" i="1" u="none" strike="noStrike" baseline="0">
              <a:solidFill>
                <a:srgbClr val="000000"/>
              </a:solidFill>
              <a:latin typeface="Arial"/>
              <a:cs typeface="Arial"/>
            </a:rPr>
            <a:t>MOD</a:t>
          </a:r>
        </a:p>
        <a:p xmlns:a="http://schemas.openxmlformats.org/drawingml/2006/main">
          <a:pPr algn="l" rtl="0">
            <a:defRPr sz="1000"/>
          </a:pPr>
          <a:r>
            <a:rPr lang="en-US" sz="1200" b="1" i="1" u="none" strike="noStrike" baseline="0">
              <a:solidFill>
                <a:srgbClr val="000000"/>
              </a:solidFill>
              <a:latin typeface="Arial"/>
              <a:cs typeface="Arial"/>
            </a:rPr>
            <a:t>WET</a:t>
          </a:r>
        </a:p>
      </cdr:txBody>
    </cdr:sp>
  </cdr:relSizeAnchor>
  <cdr:relSizeAnchor xmlns:cdr="http://schemas.openxmlformats.org/drawingml/2006/chartDrawing">
    <cdr:from>
      <cdr:x>0.47627</cdr:x>
      <cdr:y>0.41119</cdr:y>
    </cdr:from>
    <cdr:to>
      <cdr:x>0.51934</cdr:x>
      <cdr:y>0.476</cdr:y>
    </cdr:to>
    <cdr:sp macro="" textlink="">
      <cdr:nvSpPr>
        <cdr:cNvPr id="41988" name="Text Box 4"/>
        <cdr:cNvSpPr txBox="1">
          <a:spLocks xmlns:a="http://schemas.openxmlformats.org/drawingml/2006/main" noChangeArrowheads="1"/>
        </cdr:cNvSpPr>
      </cdr:nvSpPr>
      <cdr:spPr bwMode="auto">
        <a:xfrm xmlns:a="http://schemas.openxmlformats.org/drawingml/2006/main">
          <a:off x="4087361" y="2393033"/>
          <a:ext cx="369588" cy="377155"/>
        </a:xfrm>
        <a:prstGeom xmlns:a="http://schemas.openxmlformats.org/drawingml/2006/main" prst="rect">
          <a:avLst/>
        </a:prstGeom>
        <a:noFill xmlns:a="http://schemas.openxmlformats.org/drawingml/2006/main"/>
        <a:ln xmlns:a="http://schemas.openxmlformats.org/drawingml/2006/main" w="9525">
          <a:noFill/>
          <a:miter lim="800000"/>
          <a:headEnd/>
          <a:tailEnd/>
        </a:ln>
      </cdr:spPr>
      <cdr:txBody>
        <a:bodyPr xmlns:a="http://schemas.openxmlformats.org/drawingml/2006/main" wrap="none" lIns="27432" tIns="22860" rIns="0" bIns="0" anchor="t" upright="1">
          <a:spAutoFit/>
        </a:bodyPr>
        <a:lstStyle xmlns:a="http://schemas.openxmlformats.org/drawingml/2006/main"/>
        <a:p xmlns:a="http://schemas.openxmlformats.org/drawingml/2006/main">
          <a:pPr algn="l" rtl="0">
            <a:defRPr sz="1000"/>
          </a:pPr>
          <a:r>
            <a:rPr lang="en-US" sz="1200" b="1" i="1" u="none" strike="noStrike" baseline="0">
              <a:solidFill>
                <a:srgbClr val="000000"/>
              </a:solidFill>
              <a:latin typeface="Arial"/>
              <a:cs typeface="Arial"/>
            </a:rPr>
            <a:t>AVG</a:t>
          </a:r>
        </a:p>
        <a:p xmlns:a="http://schemas.openxmlformats.org/drawingml/2006/main">
          <a:pPr algn="l" rtl="0">
            <a:defRPr sz="1000"/>
          </a:pPr>
          <a:r>
            <a:rPr lang="en-US" sz="1200" b="1" i="1" u="none" strike="noStrike" baseline="0">
              <a:solidFill>
                <a:srgbClr val="000000"/>
              </a:solidFill>
              <a:latin typeface="Arial"/>
              <a:cs typeface="Arial"/>
            </a:rPr>
            <a:t>WET</a:t>
          </a:r>
        </a:p>
      </cdr:txBody>
    </cdr:sp>
  </cdr:relSizeAnchor>
  <cdr:relSizeAnchor xmlns:cdr="http://schemas.openxmlformats.org/drawingml/2006/chartDrawing">
    <cdr:from>
      <cdr:x>0.36725</cdr:x>
      <cdr:y>0.41275</cdr:y>
    </cdr:from>
    <cdr:to>
      <cdr:x>0.40934</cdr:x>
      <cdr:y>0.47756</cdr:y>
    </cdr:to>
    <cdr:sp macro="" textlink="">
      <cdr:nvSpPr>
        <cdr:cNvPr id="41989" name="Text Box 5"/>
        <cdr:cNvSpPr txBox="1">
          <a:spLocks xmlns:a="http://schemas.openxmlformats.org/drawingml/2006/main" noChangeArrowheads="1"/>
        </cdr:cNvSpPr>
      </cdr:nvSpPr>
      <cdr:spPr bwMode="auto">
        <a:xfrm xmlns:a="http://schemas.openxmlformats.org/drawingml/2006/main">
          <a:off x="3151749" y="2402112"/>
          <a:ext cx="361189" cy="377155"/>
        </a:xfrm>
        <a:prstGeom xmlns:a="http://schemas.openxmlformats.org/drawingml/2006/main" prst="rect">
          <a:avLst/>
        </a:prstGeom>
        <a:noFill xmlns:a="http://schemas.openxmlformats.org/drawingml/2006/main"/>
        <a:ln xmlns:a="http://schemas.openxmlformats.org/drawingml/2006/main" w="9525">
          <a:noFill/>
          <a:miter lim="800000"/>
          <a:headEnd/>
          <a:tailEnd/>
        </a:ln>
      </cdr:spPr>
      <cdr:txBody>
        <a:bodyPr xmlns:a="http://schemas.openxmlformats.org/drawingml/2006/main" wrap="none" lIns="27432" tIns="22860" rIns="0" bIns="0" anchor="t" upright="1">
          <a:spAutoFit/>
        </a:bodyPr>
        <a:lstStyle xmlns:a="http://schemas.openxmlformats.org/drawingml/2006/main"/>
        <a:p xmlns:a="http://schemas.openxmlformats.org/drawingml/2006/main">
          <a:pPr algn="l" rtl="0">
            <a:defRPr sz="1000"/>
          </a:pPr>
          <a:r>
            <a:rPr lang="en-US" sz="1200" b="1" i="1" u="none" strike="noStrike" baseline="0">
              <a:solidFill>
                <a:srgbClr val="000000"/>
              </a:solidFill>
              <a:latin typeface="Arial"/>
              <a:cs typeface="Arial"/>
            </a:rPr>
            <a:t>AVG</a:t>
          </a:r>
        </a:p>
        <a:p xmlns:a="http://schemas.openxmlformats.org/drawingml/2006/main">
          <a:pPr algn="l" rtl="0">
            <a:defRPr sz="1000"/>
          </a:pPr>
          <a:r>
            <a:rPr lang="en-US" sz="1200" b="1" i="1" u="none" strike="noStrike" baseline="0">
              <a:solidFill>
                <a:srgbClr val="000000"/>
              </a:solidFill>
              <a:latin typeface="Arial"/>
              <a:cs typeface="Arial"/>
            </a:rPr>
            <a:t>DRY</a:t>
          </a:r>
        </a:p>
      </cdr:txBody>
    </cdr:sp>
  </cdr:relSizeAnchor>
  <cdr:relSizeAnchor xmlns:cdr="http://schemas.openxmlformats.org/drawingml/2006/chartDrawing">
    <cdr:from>
      <cdr:x>0.26425</cdr:x>
      <cdr:y>0.6765</cdr:y>
    </cdr:from>
    <cdr:to>
      <cdr:x>0.30931</cdr:x>
      <cdr:y>0.74131</cdr:y>
    </cdr:to>
    <cdr:sp macro="" textlink="">
      <cdr:nvSpPr>
        <cdr:cNvPr id="41990" name="Text Box 6"/>
        <cdr:cNvSpPr txBox="1">
          <a:spLocks xmlns:a="http://schemas.openxmlformats.org/drawingml/2006/main" noChangeArrowheads="1"/>
        </cdr:cNvSpPr>
      </cdr:nvSpPr>
      <cdr:spPr bwMode="auto">
        <a:xfrm xmlns:a="http://schemas.openxmlformats.org/drawingml/2006/main">
          <a:off x="2267800" y="3937078"/>
          <a:ext cx="386709" cy="377155"/>
        </a:xfrm>
        <a:prstGeom xmlns:a="http://schemas.openxmlformats.org/drawingml/2006/main" prst="rect">
          <a:avLst/>
        </a:prstGeom>
        <a:noFill xmlns:a="http://schemas.openxmlformats.org/drawingml/2006/main"/>
        <a:ln xmlns:a="http://schemas.openxmlformats.org/drawingml/2006/main" w="9525">
          <a:noFill/>
          <a:miter lim="800000"/>
          <a:headEnd/>
          <a:tailEnd/>
        </a:ln>
      </cdr:spPr>
      <cdr:txBody>
        <a:bodyPr xmlns:a="http://schemas.openxmlformats.org/drawingml/2006/main" wrap="none" lIns="27432" tIns="22860" rIns="0" bIns="0" anchor="t" upright="1">
          <a:spAutoFit/>
        </a:bodyPr>
        <a:lstStyle xmlns:a="http://schemas.openxmlformats.org/drawingml/2006/main"/>
        <a:p xmlns:a="http://schemas.openxmlformats.org/drawingml/2006/main">
          <a:pPr algn="l" rtl="0">
            <a:defRPr sz="1000"/>
          </a:pPr>
          <a:r>
            <a:rPr lang="en-US" sz="1200" b="1" i="1" u="none" strike="noStrike" baseline="0">
              <a:solidFill>
                <a:srgbClr val="000000"/>
              </a:solidFill>
              <a:latin typeface="Arial"/>
              <a:cs typeface="Arial"/>
            </a:rPr>
            <a:t>MOD</a:t>
          </a:r>
        </a:p>
        <a:p xmlns:a="http://schemas.openxmlformats.org/drawingml/2006/main">
          <a:pPr algn="l" rtl="0">
            <a:defRPr sz="1000"/>
          </a:pPr>
          <a:r>
            <a:rPr lang="en-US" sz="1200" b="1" i="1" u="none" strike="noStrike" baseline="0">
              <a:solidFill>
                <a:srgbClr val="000000"/>
              </a:solidFill>
              <a:latin typeface="Arial"/>
              <a:cs typeface="Arial"/>
            </a:rPr>
            <a:t>DRY</a:t>
          </a:r>
        </a:p>
      </cdr:txBody>
    </cdr:sp>
  </cdr:relSizeAnchor>
  <cdr:relSizeAnchor xmlns:cdr="http://schemas.openxmlformats.org/drawingml/2006/chartDrawing">
    <cdr:from>
      <cdr:x>0.55046</cdr:x>
      <cdr:y>0.42867</cdr:y>
    </cdr:from>
    <cdr:to>
      <cdr:x>0.98553</cdr:x>
      <cdr:y>0.675</cdr:y>
    </cdr:to>
    <cdr:sp macro="" textlink="">
      <cdr:nvSpPr>
        <cdr:cNvPr id="14" name="TextBox 13"/>
        <cdr:cNvSpPr txBox="1"/>
      </cdr:nvSpPr>
      <cdr:spPr>
        <a:xfrm xmlns:a="http://schemas.openxmlformats.org/drawingml/2006/main">
          <a:off x="5029199" y="2819400"/>
          <a:ext cx="3974923" cy="1620116"/>
        </a:xfrm>
        <a:prstGeom xmlns:a="http://schemas.openxmlformats.org/drawingml/2006/main" prst="rect">
          <a:avLst/>
        </a:prstGeom>
        <a:solidFill xmlns:a="http://schemas.openxmlformats.org/drawingml/2006/main">
          <a:schemeClr val="bg1">
            <a:lumMod val="95000"/>
          </a:schemeClr>
        </a:solidFill>
        <a:ln xmlns:a="http://schemas.openxmlformats.org/drawingml/2006/main">
          <a:solidFill>
            <a:srgbClr val="000000"/>
          </a:solidFill>
        </a:ln>
      </cdr:spPr>
      <cdr:txBody>
        <a:bodyPr xmlns:a="http://schemas.openxmlformats.org/drawingml/2006/main" vertOverflow="clip" wrap="square" rtlCol="0"/>
        <a:lstStyle xmlns:a="http://schemas.openxmlformats.org/drawingml/2006/main"/>
        <a:p xmlns:a="http://schemas.openxmlformats.org/drawingml/2006/main">
          <a:r>
            <a:rPr lang="en-US" sz="1050" b="1" dirty="0"/>
            <a:t>Apr-July Forecast</a:t>
          </a:r>
          <a:r>
            <a:rPr lang="en-US" sz="1050" b="1" baseline="0" dirty="0"/>
            <a:t>   </a:t>
          </a:r>
          <a:r>
            <a:rPr lang="en-US" sz="1050" b="1" dirty="0"/>
            <a:t>Half bank</a:t>
          </a:r>
          <a:r>
            <a:rPr lang="en-US" sz="1050" b="1" baseline="0" dirty="0"/>
            <a:t> Duration     Peak Flow Duration</a:t>
          </a:r>
        </a:p>
        <a:p xmlns:a="http://schemas.openxmlformats.org/drawingml/2006/main">
          <a:r>
            <a:rPr lang="en-US" sz="1050" b="1" u="sng" baseline="0" dirty="0"/>
            <a:t>      (1000 AF)           (days @ 8,070 cfs)   (days @ up to 14,350 cfs)</a:t>
          </a:r>
        </a:p>
        <a:p xmlns:a="http://schemas.openxmlformats.org/drawingml/2006/main">
          <a:r>
            <a:rPr lang="en-US" sz="1050" b="1" baseline="0" dirty="0"/>
            <a:t>         &lt;381                              0                                      0 </a:t>
          </a:r>
        </a:p>
        <a:p xmlns:a="http://schemas.openxmlformats.org/drawingml/2006/main">
          <a:r>
            <a:rPr lang="en-US" sz="1050" b="1" baseline="0" dirty="0"/>
            <a:t>      381-516                           0                                      0 </a:t>
          </a:r>
        </a:p>
        <a:p xmlns:a="http://schemas.openxmlformats.org/drawingml/2006/main">
          <a:r>
            <a:rPr lang="en-US" sz="1050" b="1" baseline="0" dirty="0"/>
            <a:t>      516-709                         10                                      0</a:t>
          </a:r>
        </a:p>
        <a:p xmlns:a="http://schemas.openxmlformats.org/drawingml/2006/main">
          <a:r>
            <a:rPr lang="en-US" sz="1050" b="1" baseline="0" dirty="0"/>
            <a:t>      709-831                         20                                      2 </a:t>
          </a:r>
        </a:p>
        <a:p xmlns:a="http://schemas.openxmlformats.org/drawingml/2006/main">
          <a:r>
            <a:rPr lang="en-US" sz="1050" b="1" baseline="0" dirty="0"/>
            <a:t>     831-1123                        40                                    10</a:t>
          </a:r>
        </a:p>
        <a:p xmlns:a="http://schemas.openxmlformats.org/drawingml/2006/main">
          <a:r>
            <a:rPr lang="en-US" sz="1050" b="1" baseline="0" dirty="0"/>
            <a:t>       &gt;1123                            60                                    15</a:t>
          </a:r>
          <a:endParaRPr lang="en-US" sz="1050" b="1" dirty="0"/>
        </a:p>
      </cdr:txBody>
    </cdr:sp>
  </cdr:relSizeAnchor>
  <cdr:relSizeAnchor xmlns:cdr="http://schemas.openxmlformats.org/drawingml/2006/chartDrawing">
    <cdr:from>
      <cdr:x>0.3503</cdr:x>
      <cdr:y>0.4866</cdr:y>
    </cdr:from>
    <cdr:to>
      <cdr:x>0.3503</cdr:x>
      <cdr:y>0.89211</cdr:y>
    </cdr:to>
    <cdr:cxnSp macro="">
      <cdr:nvCxnSpPr>
        <cdr:cNvPr id="3" name="Straight Arrow Connector 2"/>
        <cdr:cNvCxnSpPr/>
      </cdr:nvCxnSpPr>
      <cdr:spPr>
        <a:xfrm xmlns:a="http://schemas.openxmlformats.org/drawingml/2006/main" flipV="1">
          <a:off x="3200399" y="3200400"/>
          <a:ext cx="0" cy="2667044"/>
        </a:xfrm>
        <a:prstGeom xmlns:a="http://schemas.openxmlformats.org/drawingml/2006/main" prst="straightConnector1">
          <a:avLst/>
        </a:prstGeom>
        <a:ln xmlns:a="http://schemas.openxmlformats.org/drawingml/2006/main">
          <a:solidFill>
            <a:srgbClr val="0000FF"/>
          </a:solidFill>
          <a:tailEnd type="arrow"/>
        </a:ln>
      </cdr:spPr>
      <cdr:style>
        <a:lnRef xmlns:a="http://schemas.openxmlformats.org/drawingml/2006/main" idx="2">
          <a:schemeClr val="accent2"/>
        </a:lnRef>
        <a:fillRef xmlns:a="http://schemas.openxmlformats.org/drawingml/2006/main" idx="0">
          <a:schemeClr val="accent2"/>
        </a:fillRef>
        <a:effectRef xmlns:a="http://schemas.openxmlformats.org/drawingml/2006/main" idx="1">
          <a:schemeClr val="accent2"/>
        </a:effectRef>
        <a:fontRef xmlns:a="http://schemas.openxmlformats.org/drawingml/2006/main" idx="minor">
          <a:schemeClr val="tx1"/>
        </a:fontRef>
      </cdr:style>
    </cdr:cxnSp>
  </cdr:relSizeAnchor>
  <cdr:relSizeAnchor xmlns:cdr="http://schemas.openxmlformats.org/drawingml/2006/chartDrawing">
    <cdr:from>
      <cdr:x>0.28357</cdr:x>
      <cdr:y>0.3244</cdr:y>
    </cdr:from>
    <cdr:to>
      <cdr:x>0.44204</cdr:x>
      <cdr:y>0.4055</cdr:y>
    </cdr:to>
    <cdr:sp macro="" textlink="">
      <cdr:nvSpPr>
        <cdr:cNvPr id="4" name="Oval 3"/>
        <cdr:cNvSpPr/>
      </cdr:nvSpPr>
      <cdr:spPr>
        <a:xfrm xmlns:a="http://schemas.openxmlformats.org/drawingml/2006/main">
          <a:off x="2590799" y="2133600"/>
          <a:ext cx="1447827" cy="533395"/>
        </a:xfrm>
        <a:prstGeom xmlns:a="http://schemas.openxmlformats.org/drawingml/2006/main" prst="ellipse">
          <a:avLst/>
        </a:prstGeom>
        <a:noFill xmlns:a="http://schemas.openxmlformats.org/drawingml/2006/main"/>
        <a:ln xmlns:a="http://schemas.openxmlformats.org/drawingml/2006/main" w="19050">
          <a:solidFill>
            <a:srgbClr val="FF0000"/>
          </a:solidFill>
        </a:ln>
      </cdr:spPr>
      <cdr:style>
        <a:lnRef xmlns:a="http://schemas.openxmlformats.org/drawingml/2006/main" idx="1">
          <a:schemeClr val="accent2"/>
        </a:lnRef>
        <a:fillRef xmlns:a="http://schemas.openxmlformats.org/drawingml/2006/main" idx="2">
          <a:schemeClr val="accent2"/>
        </a:fillRef>
        <a:effectRef xmlns:a="http://schemas.openxmlformats.org/drawingml/2006/main" idx="1">
          <a:schemeClr val="accent2"/>
        </a:effectRef>
        <a:fontRef xmlns:a="http://schemas.openxmlformats.org/drawingml/2006/main" idx="minor">
          <a:schemeClr val="dk1"/>
        </a:fontRef>
      </cdr:style>
      <cdr:txBody>
        <a:bodyPr xmlns:a="http://schemas.openxmlformats.org/drawingml/2006/main" vertOverflow="clip"/>
        <a:lstStyle xmlns:a="http://schemas.openxmlformats.org/drawingml/2006/main"/>
        <a:p xmlns:a="http://schemas.openxmlformats.org/drawingml/2006/main">
          <a:pPr algn="ctr"/>
          <a:r>
            <a:rPr lang="en-US" sz="1400" dirty="0" smtClean="0"/>
            <a:t>8,070 cfs</a:t>
          </a:r>
          <a:endParaRPr lang="en-US" sz="1400" dirty="0"/>
        </a:p>
      </cdr:txBody>
    </cdr:sp>
  </cdr:relSizeAnchor>
  <cdr:relSizeAnchor xmlns:cdr="http://schemas.openxmlformats.org/drawingml/2006/chartDrawing">
    <cdr:from>
      <cdr:x>0.55046</cdr:x>
      <cdr:y>0.5677</cdr:y>
    </cdr:from>
    <cdr:to>
      <cdr:x>0.94246</cdr:x>
      <cdr:y>0.61405</cdr:y>
    </cdr:to>
    <cdr:sp macro="" textlink="">
      <cdr:nvSpPr>
        <cdr:cNvPr id="8" name="Oval 7"/>
        <cdr:cNvSpPr/>
      </cdr:nvSpPr>
      <cdr:spPr>
        <a:xfrm xmlns:a="http://schemas.openxmlformats.org/drawingml/2006/main">
          <a:off x="5029199" y="3733800"/>
          <a:ext cx="3581423" cy="304800"/>
        </a:xfrm>
        <a:prstGeom xmlns:a="http://schemas.openxmlformats.org/drawingml/2006/main" prst="ellipse">
          <a:avLst/>
        </a:prstGeom>
        <a:noFill xmlns:a="http://schemas.openxmlformats.org/drawingml/2006/main"/>
        <a:ln xmlns:a="http://schemas.openxmlformats.org/drawingml/2006/main">
          <a:solidFill>
            <a:srgbClr val="FF0000"/>
          </a:solidFill>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vertOverflow="clip"/>
        <a:lstStyle xmlns:a="http://schemas.openxmlformats.org/drawingml/2006/main"/>
        <a:p xmlns:a="http://schemas.openxmlformats.org/drawingml/2006/main">
          <a:endParaRPr lang="en-US"/>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7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endParaRPr lang="en-US"/>
          </a:p>
        </p:txBody>
      </p:sp>
      <p:sp>
        <p:nvSpPr>
          <p:cNvPr id="7171"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en-US"/>
          </a:p>
        </p:txBody>
      </p:sp>
      <p:sp>
        <p:nvSpPr>
          <p:cNvPr id="7172"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p:spPr>
      </p:sp>
      <p:sp>
        <p:nvSpPr>
          <p:cNvPr id="7173"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7174"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endParaRPr lang="en-US"/>
          </a:p>
        </p:txBody>
      </p:sp>
      <p:sp>
        <p:nvSpPr>
          <p:cNvPr id="7175"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AE717609-75B2-47CC-BE5C-25DE7D2F627F}" type="slidenum">
              <a:rPr lang="en-US"/>
              <a:pPr/>
              <a:t>‹#›</a:t>
            </a:fld>
            <a:endParaRPr lang="en-US"/>
          </a:p>
        </p:txBody>
      </p:sp>
    </p:spTree>
    <p:extLst>
      <p:ext uri="{BB962C8B-B14F-4D97-AF65-F5344CB8AC3E}">
        <p14:creationId xmlns:p14="http://schemas.microsoft.com/office/powerpoint/2010/main" val="1284601070"/>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911AB76-C36E-4320-AD25-EA3D032184A9}" type="slidenum">
              <a:rPr lang="en-US"/>
              <a:pPr/>
              <a:t>1</a:t>
            </a:fld>
            <a:endParaRPr lang="en-US"/>
          </a:p>
        </p:txBody>
      </p:sp>
      <p:sp>
        <p:nvSpPr>
          <p:cNvPr id="17410" name="Rectangle 2"/>
          <p:cNvSpPr>
            <a:spLocks noGrp="1" noRot="1" noChangeAspect="1" noChangeArrowheads="1" noTextEdit="1"/>
          </p:cNvSpPr>
          <p:nvPr>
            <p:ph type="sldImg"/>
          </p:nvPr>
        </p:nvSpPr>
        <p:spPr>
          <a:ln/>
        </p:spPr>
      </p:sp>
      <p:sp>
        <p:nvSpPr>
          <p:cNvPr id="17411" name="Rectangle 3"/>
          <p:cNvSpPr>
            <a:spLocks noGrp="1" noChangeArrowheads="1"/>
          </p:cNvSpPr>
          <p:nvPr>
            <p:ph type="body" idx="1"/>
          </p:nvPr>
        </p:nvSpPr>
        <p:spPr/>
        <p:txBody>
          <a:bodyPr/>
          <a:lstStyle/>
          <a:p>
            <a:r>
              <a:rPr lang="en-US" dirty="0"/>
              <a:t>The Gunnison River Basin is approximately 8,000 sq miles.  The river originates where the East and Taylor Rivers join.  From that point, the flows 25 miles to Blue Mesa Reservoir and on through Morrow Point and Crystal Reservoirs.</a:t>
            </a:r>
          </a:p>
          <a:p>
            <a:r>
              <a:rPr lang="en-US" dirty="0"/>
              <a:t>From Crystal Reservoir, it flows approximately 2 miles to the Gunnison Tunnel.  From the tunnel, the river flows 29 miles through the </a:t>
            </a:r>
            <a:r>
              <a:rPr lang="en-US" dirty="0" err="1"/>
              <a:t>spectactular</a:t>
            </a:r>
            <a:r>
              <a:rPr lang="en-US" dirty="0"/>
              <a:t> Gunnison Canyon until it meets with the North Fork confluence.  It then travels 75 miles to its confluence with the Colorado River at Grand Junction, Colorado.</a:t>
            </a:r>
          </a:p>
          <a:p>
            <a:r>
              <a:rPr lang="en-US" dirty="0"/>
              <a:t>About 40 percent of the annual flow of the Colorado River at the Colorado-Utah state lines comes from the Gunnison River.</a:t>
            </a:r>
          </a:p>
          <a:p>
            <a:r>
              <a:rPr lang="en-US" dirty="0"/>
              <a:t>The watershed above Crystal Dam is approximately 4,000 square miles.</a:t>
            </a:r>
          </a:p>
          <a:p>
            <a:r>
              <a:rPr lang="en-US" dirty="0"/>
              <a:t>Historical annual </a:t>
            </a:r>
            <a:r>
              <a:rPr lang="en-US" dirty="0" err="1"/>
              <a:t>gaged</a:t>
            </a:r>
            <a:r>
              <a:rPr lang="en-US" dirty="0"/>
              <a:t> flows below the Gunnison Tunnel have ranged from a few days of no flows to 19,000 cfs, both before the Unit reservoirs were constructed.</a:t>
            </a:r>
          </a:p>
          <a:p>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FF442B9D-1413-439E-81F0-F641DF852283}"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8BD7D41B-0D0A-4667-AADC-B8B7D195F468}"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DE36A652-E0DC-47CC-B8D4-AFB1EBCC9435}" type="slidenum">
              <a:rPr lang="en-US"/>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457200" y="6245225"/>
            <a:ext cx="2133600" cy="476250"/>
          </a:xfrm>
        </p:spPr>
        <p:txBody>
          <a:bodyPr/>
          <a:lstStyle>
            <a:lvl1pPr>
              <a:defRPr/>
            </a:lvl1pPr>
          </a:lstStyle>
          <a:p>
            <a:endParaRPr lang="en-US"/>
          </a:p>
        </p:txBody>
      </p:sp>
      <p:sp>
        <p:nvSpPr>
          <p:cNvPr id="6" name="Footer Placeholder 5"/>
          <p:cNvSpPr>
            <a:spLocks noGrp="1"/>
          </p:cNvSpPr>
          <p:nvPr>
            <p:ph type="ftr" sz="quarter" idx="11"/>
          </p:nvPr>
        </p:nvSpPr>
        <p:spPr>
          <a:xfrm>
            <a:off x="3124200" y="6245225"/>
            <a:ext cx="2895600" cy="476250"/>
          </a:xfrm>
        </p:spPr>
        <p:txBody>
          <a:bodyPr/>
          <a:lstStyle>
            <a:lvl1pPr>
              <a:defRPr/>
            </a:lvl1pPr>
          </a:lstStyle>
          <a:p>
            <a:endParaRPr lang="en-US"/>
          </a:p>
        </p:txBody>
      </p:sp>
      <p:sp>
        <p:nvSpPr>
          <p:cNvPr id="7" name="Slide Number Placeholder 6"/>
          <p:cNvSpPr>
            <a:spLocks noGrp="1"/>
          </p:cNvSpPr>
          <p:nvPr>
            <p:ph type="sldNum" sz="quarter" idx="12"/>
          </p:nvPr>
        </p:nvSpPr>
        <p:spPr>
          <a:xfrm>
            <a:off x="6553200" y="6245225"/>
            <a:ext cx="2133600" cy="476250"/>
          </a:xfrm>
        </p:spPr>
        <p:txBody>
          <a:bodyPr/>
          <a:lstStyle>
            <a:lvl1pPr>
              <a:defRPr/>
            </a:lvl1pPr>
          </a:lstStyle>
          <a:p>
            <a:fld id="{215C7606-D7C2-48F0-9E2D-4251A85E15F6}" type="slidenum">
              <a:rPr lang="en-US"/>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457200" y="1600200"/>
            <a:ext cx="8229600" cy="4525963"/>
          </a:xfrm>
        </p:spPr>
        <p:txBody>
          <a:bodyPr/>
          <a:lstStyle/>
          <a:p>
            <a:endParaRPr lang="en-US"/>
          </a:p>
        </p:txBody>
      </p:sp>
      <p:sp>
        <p:nvSpPr>
          <p:cNvPr id="4" name="Date Placeholder 3"/>
          <p:cNvSpPr>
            <a:spLocks noGrp="1"/>
          </p:cNvSpPr>
          <p:nvPr>
            <p:ph type="dt" sz="half" idx="10"/>
          </p:nvPr>
        </p:nvSpPr>
        <p:spPr>
          <a:xfrm>
            <a:off x="457200" y="6245225"/>
            <a:ext cx="2133600" cy="476250"/>
          </a:xfrm>
        </p:spPr>
        <p:txBody>
          <a:bodyPr/>
          <a:lstStyle>
            <a:lvl1pPr>
              <a:defRPr/>
            </a:lvl1pPr>
          </a:lstStyle>
          <a:p>
            <a:endParaRPr lang="en-US"/>
          </a:p>
        </p:txBody>
      </p:sp>
      <p:sp>
        <p:nvSpPr>
          <p:cNvPr id="5" name="Footer Placeholder 4"/>
          <p:cNvSpPr>
            <a:spLocks noGrp="1"/>
          </p:cNvSpPr>
          <p:nvPr>
            <p:ph type="ftr" sz="quarter" idx="11"/>
          </p:nvPr>
        </p:nvSpPr>
        <p:spPr>
          <a:xfrm>
            <a:off x="3124200" y="6245225"/>
            <a:ext cx="2895600" cy="476250"/>
          </a:xfrm>
        </p:spPr>
        <p:txBody>
          <a:bodyPr/>
          <a:lstStyle>
            <a:lvl1pPr>
              <a:defRPr/>
            </a:lvl1pPr>
          </a:lstStyle>
          <a:p>
            <a:endParaRPr lang="en-US"/>
          </a:p>
        </p:txBody>
      </p:sp>
      <p:sp>
        <p:nvSpPr>
          <p:cNvPr id="6" name="Slide Number Placeholder 5"/>
          <p:cNvSpPr>
            <a:spLocks noGrp="1"/>
          </p:cNvSpPr>
          <p:nvPr>
            <p:ph type="sldNum" sz="quarter" idx="12"/>
          </p:nvPr>
        </p:nvSpPr>
        <p:spPr>
          <a:xfrm>
            <a:off x="6553200" y="6245225"/>
            <a:ext cx="2133600" cy="476250"/>
          </a:xfrm>
        </p:spPr>
        <p:txBody>
          <a:bodyPr/>
          <a:lstStyle>
            <a:lvl1pPr>
              <a:defRPr/>
            </a:lvl1pPr>
          </a:lstStyle>
          <a:p>
            <a:fld id="{DD1DBC07-3A20-4F76-933F-8C9AA8CFA564}" type="slidenum">
              <a:rPr lang="en-US"/>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274638"/>
            <a:ext cx="8229600" cy="58515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Date Placeholder 2"/>
          <p:cNvSpPr>
            <a:spLocks noGrp="1"/>
          </p:cNvSpPr>
          <p:nvPr>
            <p:ph type="dt" sz="half" idx="10"/>
          </p:nvPr>
        </p:nvSpPr>
        <p:spPr>
          <a:xfrm>
            <a:off x="457200" y="6245225"/>
            <a:ext cx="2133600" cy="476250"/>
          </a:xfrm>
        </p:spPr>
        <p:txBody>
          <a:bodyPr/>
          <a:lstStyle>
            <a:lvl1pPr>
              <a:defRPr/>
            </a:lvl1pPr>
          </a:lstStyle>
          <a:p>
            <a:endParaRPr lang="en-US"/>
          </a:p>
        </p:txBody>
      </p:sp>
      <p:sp>
        <p:nvSpPr>
          <p:cNvPr id="4" name="Footer Placeholder 3"/>
          <p:cNvSpPr>
            <a:spLocks noGrp="1"/>
          </p:cNvSpPr>
          <p:nvPr>
            <p:ph type="ftr" sz="quarter" idx="11"/>
          </p:nvPr>
        </p:nvSpPr>
        <p:spPr>
          <a:xfrm>
            <a:off x="3124200" y="6245225"/>
            <a:ext cx="2895600" cy="476250"/>
          </a:xfrm>
        </p:spPr>
        <p:txBody>
          <a:bodyPr/>
          <a:lstStyle>
            <a:lvl1pPr>
              <a:defRPr/>
            </a:lvl1pPr>
          </a:lstStyle>
          <a:p>
            <a:endParaRPr lang="en-US"/>
          </a:p>
        </p:txBody>
      </p:sp>
      <p:sp>
        <p:nvSpPr>
          <p:cNvPr id="5" name="Slide Number Placeholder 4"/>
          <p:cNvSpPr>
            <a:spLocks noGrp="1"/>
          </p:cNvSpPr>
          <p:nvPr>
            <p:ph type="sldNum" sz="quarter" idx="12"/>
          </p:nvPr>
        </p:nvSpPr>
        <p:spPr>
          <a:xfrm>
            <a:off x="6553200" y="6245225"/>
            <a:ext cx="2133600" cy="476250"/>
          </a:xfrm>
        </p:spPr>
        <p:txBody>
          <a:bodyPr/>
          <a:lstStyle>
            <a:lvl1pPr>
              <a:defRPr/>
            </a:lvl1pPr>
          </a:lstStyle>
          <a:p>
            <a:fld id="{C18935B1-0809-4280-A31D-C03E8F386FDE}"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A1389F49-7346-4010-892F-440BD5F766F7}"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7B0A4B7F-CAA0-411F-9639-D00208F01B97}"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210E1113-E1C6-4C99-8C1A-F5FD08A77589}"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65F1152A-B1BB-4FCE-8968-F26EFF590F84}"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1E877B65-2F0C-44E6-B4B5-394360D925AE}"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9115770C-2C54-4FA4-B64B-A0ABC7883396}"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28B07B68-7636-4B63-BA58-1C9BA1EEC419}"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1C4EDC43-FD0D-4088-9BF1-C036FB769861}"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6" cstate="print"/>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fld id="{A5D3A401-D5BA-451A-A838-0C9CE99A3CB4}"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Lst>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charset="0"/>
        </a:defRPr>
      </a:lvl2pPr>
      <a:lvl3pPr algn="ctr" rtl="0" fontAlgn="base">
        <a:spcBef>
          <a:spcPct val="0"/>
        </a:spcBef>
        <a:spcAft>
          <a:spcPct val="0"/>
        </a:spcAft>
        <a:defRPr sz="4400">
          <a:solidFill>
            <a:schemeClr val="tx2"/>
          </a:solidFill>
          <a:latin typeface="Arial" charset="0"/>
        </a:defRPr>
      </a:lvl3pPr>
      <a:lvl4pPr algn="ctr" rtl="0" fontAlgn="base">
        <a:spcBef>
          <a:spcPct val="0"/>
        </a:spcBef>
        <a:spcAft>
          <a:spcPct val="0"/>
        </a:spcAft>
        <a:defRPr sz="4400">
          <a:solidFill>
            <a:schemeClr val="tx2"/>
          </a:solidFill>
          <a:latin typeface="Arial" charset="0"/>
        </a:defRPr>
      </a:lvl4pPr>
      <a:lvl5pPr algn="ctr" rtl="0" fontAlgn="base">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4.xml"/></Relationships>
</file>

<file path=ppt/slides/_rels/slide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4.xml"/></Relationships>
</file>

<file path=ppt/slides/_rels/slide5.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image" Target="../media/image6.png"/><Relationship Id="rId1" Type="http://schemas.openxmlformats.org/officeDocument/2006/relationships/slideLayout" Target="../slideLayouts/slideLayout14.xml"/></Relationships>
</file>

<file path=ppt/slides/_rels/slide6.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6388" name="Picture 4" descr="GunnisonBasin2"/>
          <p:cNvPicPr>
            <a:picLocks noChangeAspect="1" noChangeArrowheads="1"/>
          </p:cNvPicPr>
          <p:nvPr/>
        </p:nvPicPr>
        <p:blipFill>
          <a:blip r:embed="rId3" cstate="print"/>
          <a:srcRect/>
          <a:stretch>
            <a:fillRect/>
          </a:stretch>
        </p:blipFill>
        <p:spPr bwMode="auto">
          <a:xfrm>
            <a:off x="0" y="-47625"/>
            <a:ext cx="9144000" cy="6951663"/>
          </a:xfrm>
          <a:prstGeom prst="rect">
            <a:avLst/>
          </a:prstGeom>
          <a:noFill/>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p:txBody>
          <a:bodyPr/>
          <a:lstStyle/>
          <a:p>
            <a:r>
              <a:rPr lang="en-US" sz="4000">
                <a:solidFill>
                  <a:srgbClr val="FFFF00"/>
                </a:solidFill>
              </a:rPr>
              <a:t>Aspinall Unit</a:t>
            </a:r>
            <a:br>
              <a:rPr lang="en-US" sz="4000">
                <a:solidFill>
                  <a:srgbClr val="FFFF00"/>
                </a:solidFill>
              </a:rPr>
            </a:br>
            <a:r>
              <a:rPr lang="en-US" sz="4000">
                <a:solidFill>
                  <a:srgbClr val="FFFF00"/>
                </a:solidFill>
              </a:rPr>
              <a:t>Seasonal Operation Goals</a:t>
            </a:r>
          </a:p>
        </p:txBody>
      </p:sp>
      <p:sp>
        <p:nvSpPr>
          <p:cNvPr id="40963" name="Rectangle 3"/>
          <p:cNvSpPr>
            <a:spLocks noGrp="1" noChangeArrowheads="1"/>
          </p:cNvSpPr>
          <p:nvPr>
            <p:ph type="body" idx="1"/>
          </p:nvPr>
        </p:nvSpPr>
        <p:spPr/>
        <p:txBody>
          <a:bodyPr/>
          <a:lstStyle/>
          <a:p>
            <a:pPr>
              <a:lnSpc>
                <a:spcPct val="90000"/>
              </a:lnSpc>
            </a:pPr>
            <a:r>
              <a:rPr lang="en-US" sz="2000" dirty="0" smtClean="0">
                <a:solidFill>
                  <a:schemeClr val="bg1"/>
                </a:solidFill>
              </a:rPr>
              <a:t>Fill Blue Mesa Reservoir before end of runoff.</a:t>
            </a:r>
          </a:p>
          <a:p>
            <a:pPr>
              <a:lnSpc>
                <a:spcPct val="90000"/>
              </a:lnSpc>
            </a:pPr>
            <a:r>
              <a:rPr lang="en-US" sz="2000" dirty="0" smtClean="0">
                <a:solidFill>
                  <a:schemeClr val="bg1"/>
                </a:solidFill>
              </a:rPr>
              <a:t>Operate to the 2012 Aspinall ROD at the Whitewater Gage.</a:t>
            </a:r>
          </a:p>
          <a:p>
            <a:pPr>
              <a:lnSpc>
                <a:spcPct val="90000"/>
              </a:lnSpc>
            </a:pPr>
            <a:r>
              <a:rPr lang="en-US" sz="2000" dirty="0" smtClean="0">
                <a:solidFill>
                  <a:schemeClr val="bg1"/>
                </a:solidFill>
              </a:rPr>
              <a:t>Meet the NPS Black Canyon water right peak flow.</a:t>
            </a:r>
          </a:p>
          <a:p>
            <a:pPr>
              <a:lnSpc>
                <a:spcPct val="90000"/>
              </a:lnSpc>
            </a:pPr>
            <a:r>
              <a:rPr lang="en-US" sz="2000" dirty="0">
                <a:solidFill>
                  <a:schemeClr val="bg1"/>
                </a:solidFill>
              </a:rPr>
              <a:t>Meet all state water right needs on the river downstream</a:t>
            </a:r>
            <a:r>
              <a:rPr lang="en-US" sz="2000" dirty="0" smtClean="0">
                <a:solidFill>
                  <a:schemeClr val="bg1"/>
                </a:solidFill>
              </a:rPr>
              <a:t>.</a:t>
            </a:r>
          </a:p>
          <a:p>
            <a:pPr>
              <a:lnSpc>
                <a:spcPct val="90000"/>
              </a:lnSpc>
            </a:pPr>
            <a:r>
              <a:rPr lang="en-US" sz="2000" dirty="0" smtClean="0">
                <a:solidFill>
                  <a:schemeClr val="bg1"/>
                </a:solidFill>
              </a:rPr>
              <a:t>Maximize </a:t>
            </a:r>
            <a:r>
              <a:rPr lang="en-US" sz="2000" dirty="0" smtClean="0">
                <a:solidFill>
                  <a:schemeClr val="bg1"/>
                </a:solidFill>
              </a:rPr>
              <a:t>hydropower </a:t>
            </a:r>
            <a:r>
              <a:rPr lang="en-US" sz="2000" dirty="0" smtClean="0">
                <a:solidFill>
                  <a:schemeClr val="bg1"/>
                </a:solidFill>
              </a:rPr>
              <a:t>production.</a:t>
            </a:r>
          </a:p>
          <a:p>
            <a:pPr>
              <a:lnSpc>
                <a:spcPct val="90000"/>
              </a:lnSpc>
            </a:pPr>
            <a:r>
              <a:rPr lang="en-US" sz="2000" dirty="0" smtClean="0">
                <a:solidFill>
                  <a:schemeClr val="bg1"/>
                </a:solidFill>
              </a:rPr>
              <a:t>Meet Blue </a:t>
            </a:r>
            <a:r>
              <a:rPr lang="en-US" sz="2000" dirty="0">
                <a:solidFill>
                  <a:schemeClr val="bg1"/>
                </a:solidFill>
              </a:rPr>
              <a:t>Mesa Reservoir End of December </a:t>
            </a:r>
            <a:r>
              <a:rPr lang="en-US" sz="2000" dirty="0" smtClean="0">
                <a:solidFill>
                  <a:schemeClr val="bg1"/>
                </a:solidFill>
              </a:rPr>
              <a:t>ice target of </a:t>
            </a:r>
            <a:r>
              <a:rPr lang="en-US" sz="2000" dirty="0">
                <a:solidFill>
                  <a:schemeClr val="bg1"/>
                </a:solidFill>
              </a:rPr>
              <a:t>7490.0 </a:t>
            </a:r>
            <a:r>
              <a:rPr lang="en-US" sz="2000" dirty="0" err="1">
                <a:solidFill>
                  <a:schemeClr val="bg1"/>
                </a:solidFill>
              </a:rPr>
              <a:t>ft</a:t>
            </a:r>
            <a:endParaRPr lang="en-US" sz="2000" dirty="0">
              <a:solidFill>
                <a:schemeClr val="bg1"/>
              </a:solidFill>
            </a:endParaRPr>
          </a:p>
          <a:p>
            <a:pPr>
              <a:lnSpc>
                <a:spcPct val="90000"/>
              </a:lnSpc>
            </a:pPr>
            <a:r>
              <a:rPr lang="en-US" sz="2000" dirty="0" smtClean="0">
                <a:solidFill>
                  <a:schemeClr val="bg1"/>
                </a:solidFill>
              </a:rPr>
              <a:t>Meet </a:t>
            </a:r>
            <a:r>
              <a:rPr lang="en-US" sz="2000" dirty="0">
                <a:solidFill>
                  <a:schemeClr val="bg1"/>
                </a:solidFill>
              </a:rPr>
              <a:t>flood control needs of storing water in Blue Mesa Reservoir and to avoid flooding down river in the town of Delta.</a:t>
            </a:r>
          </a:p>
          <a:p>
            <a:pPr>
              <a:lnSpc>
                <a:spcPct val="90000"/>
              </a:lnSpc>
            </a:pPr>
            <a:r>
              <a:rPr lang="en-US" sz="2000" dirty="0">
                <a:solidFill>
                  <a:schemeClr val="bg1"/>
                </a:solidFill>
              </a:rPr>
              <a:t>Adjust river flows for diversion needs through the Gunnison Diversion Tunnel</a:t>
            </a:r>
            <a:r>
              <a:rPr lang="en-US" sz="2000" dirty="0" smtClean="0">
                <a:solidFill>
                  <a:schemeClr val="bg1"/>
                </a:solidFill>
              </a:rPr>
              <a:t>.</a:t>
            </a:r>
            <a:endParaRPr lang="en-US" sz="2000" dirty="0">
              <a:solidFill>
                <a:schemeClr val="bg1"/>
              </a:solidFill>
            </a:endParaRPr>
          </a:p>
          <a:p>
            <a:pPr>
              <a:lnSpc>
                <a:spcPct val="90000"/>
              </a:lnSpc>
            </a:pPr>
            <a:r>
              <a:rPr lang="en-US" sz="2000" dirty="0">
                <a:solidFill>
                  <a:schemeClr val="bg1"/>
                </a:solidFill>
              </a:rPr>
              <a:t>Adjust flows for trout spawning needs in the fall and spring months</a:t>
            </a:r>
            <a:r>
              <a:rPr lang="en-US" sz="2000" dirty="0" smtClean="0">
                <a:solidFill>
                  <a:schemeClr val="bg1"/>
                </a:solidFill>
              </a:rPr>
              <a:t>.</a:t>
            </a:r>
            <a:endParaRPr lang="en-US" sz="2000" dirty="0">
              <a:solidFill>
                <a:schemeClr val="bg1"/>
              </a:solidFill>
            </a:endParaRPr>
          </a:p>
        </p:txBody>
      </p:sp>
    </p:spTree>
    <p:extLst>
      <p:ext uri="{BB962C8B-B14F-4D97-AF65-F5344CB8AC3E}">
        <p14:creationId xmlns:p14="http://schemas.microsoft.com/office/powerpoint/2010/main" val="1615644501"/>
      </p:ext>
    </p:extLst>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1"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325" y="60325"/>
            <a:ext cx="9023350" cy="6742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553200" y="1066800"/>
            <a:ext cx="1706880" cy="1714500"/>
          </a:xfrm>
          <a:prstGeom prst="rect">
            <a:avLst/>
          </a:prstGeom>
        </p:spPr>
      </p:pic>
    </p:spTree>
    <p:extLst>
      <p:ext uri="{BB962C8B-B14F-4D97-AF65-F5344CB8AC3E}">
        <p14:creationId xmlns:p14="http://schemas.microsoft.com/office/powerpoint/2010/main" val="3458705732"/>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325" y="60325"/>
            <a:ext cx="9023350" cy="6742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567623831"/>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325" y="60325"/>
            <a:ext cx="9023350" cy="6742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 name="Pictur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400800" y="1066800"/>
            <a:ext cx="1714500" cy="1714500"/>
          </a:xfrm>
          <a:prstGeom prst="rect">
            <a:avLst/>
          </a:prstGeom>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hart 3"/>
          <p:cNvGraphicFramePr>
            <a:graphicFrameLocks/>
          </p:cNvGraphicFramePr>
          <p:nvPr>
            <p:extLst>
              <p:ext uri="{D42A27DB-BD31-4B8C-83A1-F6EECF244321}">
                <p14:modId xmlns:p14="http://schemas.microsoft.com/office/powerpoint/2010/main" val="2033447499"/>
              </p:ext>
            </p:extLst>
          </p:nvPr>
        </p:nvGraphicFramePr>
        <p:xfrm>
          <a:off x="90487" y="0"/>
          <a:ext cx="9053513" cy="67056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5778" name="Picture 2" descr="BCpeakfromBM4cast"/>
          <p:cNvPicPr>
            <a:picLocks noChangeArrowheads="1"/>
          </p:cNvPicPr>
          <p:nvPr/>
        </p:nvPicPr>
        <p:blipFill>
          <a:blip r:embed="rId2" cstate="print"/>
          <a:srcRect l="8333" t="12225" r="10001" b="16647"/>
          <a:stretch>
            <a:fillRect/>
          </a:stretch>
        </p:blipFill>
        <p:spPr bwMode="auto">
          <a:xfrm>
            <a:off x="-20255" y="0"/>
            <a:ext cx="9144000" cy="6858000"/>
          </a:xfrm>
          <a:prstGeom prst="rect">
            <a:avLst/>
          </a:prstGeom>
          <a:noFill/>
        </p:spPr>
      </p:pic>
      <p:sp>
        <p:nvSpPr>
          <p:cNvPr id="75779" name="Line 3"/>
          <p:cNvSpPr>
            <a:spLocks noChangeShapeType="1"/>
          </p:cNvSpPr>
          <p:nvPr/>
        </p:nvSpPr>
        <p:spPr bwMode="auto">
          <a:xfrm flipV="1">
            <a:off x="3733800" y="4876798"/>
            <a:ext cx="0" cy="1373617"/>
          </a:xfrm>
          <a:prstGeom prst="line">
            <a:avLst/>
          </a:prstGeom>
          <a:noFill/>
          <a:ln w="28575">
            <a:solidFill>
              <a:srgbClr val="0000FF"/>
            </a:solidFill>
            <a:round/>
            <a:headEnd/>
            <a:tailEnd type="triangle" w="med" len="lg"/>
          </a:ln>
          <a:effectLst/>
        </p:spPr>
        <p:txBody>
          <a:bodyPr/>
          <a:lstStyle/>
          <a:p>
            <a:endParaRPr lang="en-US"/>
          </a:p>
        </p:txBody>
      </p:sp>
      <p:sp>
        <p:nvSpPr>
          <p:cNvPr id="75780" name="Text Box 4"/>
          <p:cNvSpPr txBox="1">
            <a:spLocks noChangeArrowheads="1"/>
          </p:cNvSpPr>
          <p:nvPr/>
        </p:nvSpPr>
        <p:spPr bwMode="auto">
          <a:xfrm>
            <a:off x="5038227" y="1699796"/>
            <a:ext cx="994183" cy="338554"/>
          </a:xfrm>
          <a:prstGeom prst="rect">
            <a:avLst/>
          </a:prstGeom>
          <a:solidFill>
            <a:schemeClr val="bg1"/>
          </a:solidFill>
          <a:ln w="9525">
            <a:noFill/>
            <a:miter lim="800000"/>
            <a:headEnd/>
            <a:tailEnd/>
          </a:ln>
          <a:effectLst/>
        </p:spPr>
        <p:txBody>
          <a:bodyPr wrap="none">
            <a:spAutoFit/>
          </a:bodyPr>
          <a:lstStyle/>
          <a:p>
            <a:r>
              <a:rPr lang="en-US" sz="1600" b="1" dirty="0" smtClean="0">
                <a:solidFill>
                  <a:srgbClr val="0000FF"/>
                </a:solidFill>
              </a:rPr>
              <a:t>4190 </a:t>
            </a:r>
            <a:r>
              <a:rPr lang="en-US" sz="1600" b="1" dirty="0">
                <a:solidFill>
                  <a:srgbClr val="0000FF"/>
                </a:solidFill>
              </a:rPr>
              <a:t>cfs</a:t>
            </a:r>
          </a:p>
        </p:txBody>
      </p:sp>
      <p:sp>
        <p:nvSpPr>
          <p:cNvPr id="75781" name="Text Box 5"/>
          <p:cNvSpPr txBox="1">
            <a:spLocks noChangeArrowheads="1"/>
          </p:cNvSpPr>
          <p:nvPr/>
        </p:nvSpPr>
        <p:spPr bwMode="auto">
          <a:xfrm>
            <a:off x="2263125" y="838200"/>
            <a:ext cx="1986441" cy="584775"/>
          </a:xfrm>
          <a:prstGeom prst="rect">
            <a:avLst/>
          </a:prstGeom>
          <a:solidFill>
            <a:schemeClr val="bg1"/>
          </a:solidFill>
          <a:ln w="9525">
            <a:noFill/>
            <a:miter lim="800000"/>
            <a:headEnd/>
            <a:tailEnd/>
          </a:ln>
          <a:effectLst/>
        </p:spPr>
        <p:txBody>
          <a:bodyPr wrap="none">
            <a:spAutoFit/>
          </a:bodyPr>
          <a:lstStyle/>
          <a:p>
            <a:pPr algn="ctr"/>
            <a:r>
              <a:rPr lang="en-US" sz="1600" b="1" dirty="0" smtClean="0">
                <a:solidFill>
                  <a:srgbClr val="0000FF"/>
                </a:solidFill>
              </a:rPr>
              <a:t>March 15 </a:t>
            </a:r>
            <a:r>
              <a:rPr lang="en-US" sz="1600" b="1" dirty="0">
                <a:solidFill>
                  <a:srgbClr val="0000FF"/>
                </a:solidFill>
              </a:rPr>
              <a:t>Forecast</a:t>
            </a:r>
          </a:p>
          <a:p>
            <a:pPr algn="ctr"/>
            <a:r>
              <a:rPr lang="en-US" sz="1600" b="1" dirty="0" smtClean="0">
                <a:solidFill>
                  <a:srgbClr val="0000FF"/>
                </a:solidFill>
              </a:rPr>
              <a:t>580 </a:t>
            </a:r>
            <a:r>
              <a:rPr lang="en-US" sz="1600" b="1" dirty="0">
                <a:solidFill>
                  <a:srgbClr val="0000FF"/>
                </a:solidFill>
              </a:rPr>
              <a:t>KAF</a:t>
            </a:r>
          </a:p>
        </p:txBody>
      </p:sp>
      <p:sp>
        <p:nvSpPr>
          <p:cNvPr id="9" name="Oval 8"/>
          <p:cNvSpPr/>
          <p:nvPr/>
        </p:nvSpPr>
        <p:spPr>
          <a:xfrm>
            <a:off x="1808545" y="1676400"/>
            <a:ext cx="2743200" cy="36195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1" name="Straight Arrow Connector 10"/>
          <p:cNvCxnSpPr>
            <a:stCxn id="9" idx="6"/>
          </p:cNvCxnSpPr>
          <p:nvPr/>
        </p:nvCxnSpPr>
        <p:spPr>
          <a:xfrm>
            <a:off x="4551745" y="1857375"/>
            <a:ext cx="464298" cy="22726"/>
          </a:xfrm>
          <a:prstGeom prst="straightConnector1">
            <a:avLst/>
          </a:prstGeom>
          <a:ln w="12700">
            <a:solidFill>
              <a:srgbClr val="FF0000"/>
            </a:solidFill>
            <a:tailEnd type="arrow"/>
          </a:ln>
        </p:spPr>
        <p:style>
          <a:lnRef idx="1">
            <a:schemeClr val="accent1"/>
          </a:lnRef>
          <a:fillRef idx="0">
            <a:schemeClr val="accent1"/>
          </a:fillRef>
          <a:effectRef idx="0">
            <a:schemeClr val="accent1"/>
          </a:effectRef>
          <a:fontRef idx="minor">
            <a:schemeClr val="tx1"/>
          </a:fontRef>
        </p:style>
      </p:cxnSp>
      <p:grpSp>
        <p:nvGrpSpPr>
          <p:cNvPr id="5" name="Group 4"/>
          <p:cNvGrpSpPr/>
          <p:nvPr/>
        </p:nvGrpSpPr>
        <p:grpSpPr>
          <a:xfrm>
            <a:off x="3657600" y="4534797"/>
            <a:ext cx="1877718" cy="1739263"/>
            <a:chOff x="3657600" y="4534797"/>
            <a:chExt cx="1877718" cy="1739263"/>
          </a:xfrm>
        </p:grpSpPr>
        <p:sp>
          <p:nvSpPr>
            <p:cNvPr id="2" name="Rectangle 1"/>
            <p:cNvSpPr/>
            <p:nvPr/>
          </p:nvSpPr>
          <p:spPr>
            <a:xfrm>
              <a:off x="4724400" y="4534797"/>
              <a:ext cx="810918" cy="22859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2006</a:t>
              </a:r>
              <a:endParaRPr lang="en-US" dirty="0">
                <a:solidFill>
                  <a:schemeClr val="tx1"/>
                </a:solidFill>
              </a:endParaRPr>
            </a:p>
          </p:txBody>
        </p:sp>
        <p:sp>
          <p:nvSpPr>
            <p:cNvPr id="8" name="Line 3"/>
            <p:cNvSpPr>
              <a:spLocks noChangeShapeType="1"/>
            </p:cNvSpPr>
            <p:nvPr/>
          </p:nvSpPr>
          <p:spPr bwMode="auto">
            <a:xfrm flipV="1">
              <a:off x="3657600" y="4876797"/>
              <a:ext cx="0" cy="1397263"/>
            </a:xfrm>
            <a:prstGeom prst="line">
              <a:avLst/>
            </a:prstGeom>
            <a:noFill/>
            <a:ln w="28575">
              <a:solidFill>
                <a:srgbClr val="FF0000"/>
              </a:solidFill>
              <a:round/>
              <a:headEnd/>
              <a:tailEnd type="triangle" w="med" len="lg"/>
            </a:ln>
            <a:effectLst/>
          </p:spPr>
          <p:txBody>
            <a:bodyPr/>
            <a:lstStyle/>
            <a:p>
              <a:endParaRPr lang="en-US"/>
            </a:p>
          </p:txBody>
        </p:sp>
      </p:grpSp>
      <p:grpSp>
        <p:nvGrpSpPr>
          <p:cNvPr id="6" name="Group 5"/>
          <p:cNvGrpSpPr/>
          <p:nvPr/>
        </p:nvGrpSpPr>
        <p:grpSpPr>
          <a:xfrm>
            <a:off x="3048000" y="5029198"/>
            <a:ext cx="2487318" cy="1221218"/>
            <a:chOff x="3048000" y="5029198"/>
            <a:chExt cx="2487318" cy="1221218"/>
          </a:xfrm>
        </p:grpSpPr>
        <p:sp>
          <p:nvSpPr>
            <p:cNvPr id="12" name="Line 3"/>
            <p:cNvSpPr>
              <a:spLocks noChangeShapeType="1"/>
            </p:cNvSpPr>
            <p:nvPr/>
          </p:nvSpPr>
          <p:spPr bwMode="auto">
            <a:xfrm flipV="1">
              <a:off x="3048000" y="5563605"/>
              <a:ext cx="0" cy="686811"/>
            </a:xfrm>
            <a:prstGeom prst="line">
              <a:avLst/>
            </a:prstGeom>
            <a:noFill/>
            <a:ln w="28575">
              <a:solidFill>
                <a:srgbClr val="FF0000"/>
              </a:solidFill>
              <a:round/>
              <a:headEnd/>
              <a:tailEnd type="triangle" w="med" len="lg"/>
            </a:ln>
            <a:effectLst/>
          </p:spPr>
          <p:txBody>
            <a:bodyPr/>
            <a:lstStyle/>
            <a:p>
              <a:endParaRPr lang="en-US"/>
            </a:p>
          </p:txBody>
        </p:sp>
        <p:sp>
          <p:nvSpPr>
            <p:cNvPr id="13" name="Rectangle 12"/>
            <p:cNvSpPr/>
            <p:nvPr/>
          </p:nvSpPr>
          <p:spPr>
            <a:xfrm>
              <a:off x="4724400" y="5029198"/>
              <a:ext cx="810918" cy="22859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2007</a:t>
              </a:r>
              <a:endParaRPr lang="en-US" dirty="0">
                <a:solidFill>
                  <a:schemeClr val="tx1"/>
                </a:solidFill>
              </a:endParaRPr>
            </a:p>
          </p:txBody>
        </p:sp>
      </p:grpSp>
      <p:grpSp>
        <p:nvGrpSpPr>
          <p:cNvPr id="7" name="Group 6"/>
          <p:cNvGrpSpPr/>
          <p:nvPr/>
        </p:nvGrpSpPr>
        <p:grpSpPr>
          <a:xfrm>
            <a:off x="2971800" y="5486402"/>
            <a:ext cx="2563518" cy="764015"/>
            <a:chOff x="2971800" y="5486402"/>
            <a:chExt cx="2563518" cy="764015"/>
          </a:xfrm>
        </p:grpSpPr>
        <p:sp>
          <p:nvSpPr>
            <p:cNvPr id="10" name="Line 3"/>
            <p:cNvSpPr>
              <a:spLocks noChangeShapeType="1"/>
            </p:cNvSpPr>
            <p:nvPr/>
          </p:nvSpPr>
          <p:spPr bwMode="auto">
            <a:xfrm flipV="1">
              <a:off x="2971800" y="5600700"/>
              <a:ext cx="0" cy="649717"/>
            </a:xfrm>
            <a:prstGeom prst="line">
              <a:avLst/>
            </a:prstGeom>
            <a:noFill/>
            <a:ln w="28575">
              <a:solidFill>
                <a:srgbClr val="FF0000"/>
              </a:solidFill>
              <a:round/>
              <a:headEnd/>
              <a:tailEnd type="triangle" w="med" len="lg"/>
            </a:ln>
            <a:effectLst/>
          </p:spPr>
          <p:txBody>
            <a:bodyPr/>
            <a:lstStyle/>
            <a:p>
              <a:endParaRPr lang="en-US"/>
            </a:p>
          </p:txBody>
        </p:sp>
        <p:sp>
          <p:nvSpPr>
            <p:cNvPr id="14" name="Rectangle 13"/>
            <p:cNvSpPr/>
            <p:nvPr/>
          </p:nvSpPr>
          <p:spPr>
            <a:xfrm>
              <a:off x="4724400" y="5486402"/>
              <a:ext cx="810918" cy="22859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2015</a:t>
              </a:r>
              <a:endParaRPr lang="en-US" dirty="0">
                <a:solidFill>
                  <a:schemeClr val="tx1"/>
                </a:solidFill>
              </a:endParaRP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1+#ppt_w/2"/>
                                          </p:val>
                                        </p:tav>
                                        <p:tav tm="100000">
                                          <p:val>
                                            <p:strVal val="#ppt_x"/>
                                          </p:val>
                                        </p:tav>
                                      </p:tavLst>
                                    </p:anim>
                                    <p:anim calcmode="lin" valueType="num">
                                      <p:cBhvr additive="base">
                                        <p:cTn id="8" dur="500" fill="hold"/>
                                        <p:tgtEl>
                                          <p:spTgt spid="5"/>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nodeType="clickEffect">
                                  <p:stCondLst>
                                    <p:cond delay="0"/>
                                  </p:stCondLst>
                                  <p:childTnLst>
                                    <p:set>
                                      <p:cBhvr>
                                        <p:cTn id="12" dur="1" fill="hold">
                                          <p:stCondLst>
                                            <p:cond delay="0"/>
                                          </p:stCondLst>
                                        </p:cTn>
                                        <p:tgtEl>
                                          <p:spTgt spid="6"/>
                                        </p:tgtEl>
                                        <p:attrNameLst>
                                          <p:attrName>style.visibility</p:attrName>
                                        </p:attrNameLst>
                                      </p:cBhvr>
                                      <p:to>
                                        <p:strVal val="visible"/>
                                      </p:to>
                                    </p:set>
                                    <p:anim calcmode="lin" valueType="num">
                                      <p:cBhvr additive="base">
                                        <p:cTn id="13" dur="500" fill="hold"/>
                                        <p:tgtEl>
                                          <p:spTgt spid="6"/>
                                        </p:tgtEl>
                                        <p:attrNameLst>
                                          <p:attrName>ppt_x</p:attrName>
                                        </p:attrNameLst>
                                      </p:cBhvr>
                                      <p:tavLst>
                                        <p:tav tm="0">
                                          <p:val>
                                            <p:strVal val="1+#ppt_w/2"/>
                                          </p:val>
                                        </p:tav>
                                        <p:tav tm="100000">
                                          <p:val>
                                            <p:strVal val="#ppt_x"/>
                                          </p:val>
                                        </p:tav>
                                      </p:tavLst>
                                    </p:anim>
                                    <p:anim calcmode="lin" valueType="num">
                                      <p:cBhvr additive="base">
                                        <p:cTn id="14" dur="500" fill="hold"/>
                                        <p:tgtEl>
                                          <p:spTgt spid="6"/>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2" fill="hold" nodeType="clickEffect">
                                  <p:stCondLst>
                                    <p:cond delay="0"/>
                                  </p:stCondLst>
                                  <p:childTnLst>
                                    <p:set>
                                      <p:cBhvr>
                                        <p:cTn id="18" dur="1" fill="hold">
                                          <p:stCondLst>
                                            <p:cond delay="0"/>
                                          </p:stCondLst>
                                        </p:cTn>
                                        <p:tgtEl>
                                          <p:spTgt spid="7"/>
                                        </p:tgtEl>
                                        <p:attrNameLst>
                                          <p:attrName>style.visibility</p:attrName>
                                        </p:attrNameLst>
                                      </p:cBhvr>
                                      <p:to>
                                        <p:strVal val="visible"/>
                                      </p:to>
                                    </p:set>
                                    <p:anim calcmode="lin" valueType="num">
                                      <p:cBhvr additive="base">
                                        <p:cTn id="19" dur="500" fill="hold"/>
                                        <p:tgtEl>
                                          <p:spTgt spid="7"/>
                                        </p:tgtEl>
                                        <p:attrNameLst>
                                          <p:attrName>ppt_x</p:attrName>
                                        </p:attrNameLst>
                                      </p:cBhvr>
                                      <p:tavLst>
                                        <p:tav tm="0">
                                          <p:val>
                                            <p:strVal val="1+#ppt_w/2"/>
                                          </p:val>
                                        </p:tav>
                                        <p:tav tm="100000">
                                          <p:val>
                                            <p:strVal val="#ppt_x"/>
                                          </p:val>
                                        </p:tav>
                                      </p:tavLst>
                                    </p:anim>
                                    <p:anim calcmode="lin" valueType="num">
                                      <p:cBhvr additive="base">
                                        <p:cTn id="20" dur="500" fill="hold"/>
                                        <p:tgtEl>
                                          <p:spTgt spid="7"/>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Chart 2"/>
          <p:cNvGraphicFramePr>
            <a:graphicFrameLocks noGrp="1"/>
          </p:cNvGraphicFramePr>
          <p:nvPr>
            <p:extLst>
              <p:ext uri="{D42A27DB-BD31-4B8C-83A1-F6EECF244321}">
                <p14:modId xmlns:p14="http://schemas.microsoft.com/office/powerpoint/2010/main" val="3851056221"/>
              </p:ext>
            </p:extLst>
          </p:nvPr>
        </p:nvGraphicFramePr>
        <p:xfrm>
          <a:off x="1" y="0"/>
          <a:ext cx="9136284" cy="6577013"/>
        </p:xfrm>
        <a:graphic>
          <a:graphicData uri="http://schemas.openxmlformats.org/drawingml/2006/chart">
            <c:chart xmlns:c="http://schemas.openxmlformats.org/drawingml/2006/chart" xmlns:r="http://schemas.openxmlformats.org/officeDocument/2006/relationships" r:id="rId2"/>
          </a:graphicData>
        </a:graphic>
      </p:graphicFrame>
      <p:grpSp>
        <p:nvGrpSpPr>
          <p:cNvPr id="4" name="Group 3"/>
          <p:cNvGrpSpPr/>
          <p:nvPr/>
        </p:nvGrpSpPr>
        <p:grpSpPr>
          <a:xfrm>
            <a:off x="3122794" y="3170895"/>
            <a:ext cx="1726724" cy="2696505"/>
            <a:chOff x="3581400" y="4763395"/>
            <a:chExt cx="1726724" cy="1530264"/>
          </a:xfrm>
        </p:grpSpPr>
        <p:sp>
          <p:nvSpPr>
            <p:cNvPr id="5" name="Rectangle 4"/>
            <p:cNvSpPr/>
            <p:nvPr/>
          </p:nvSpPr>
          <p:spPr>
            <a:xfrm>
              <a:off x="4497206" y="4909870"/>
              <a:ext cx="810918" cy="22859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2006</a:t>
              </a:r>
              <a:endParaRPr lang="en-US" dirty="0">
                <a:solidFill>
                  <a:schemeClr val="tx1"/>
                </a:solidFill>
              </a:endParaRPr>
            </a:p>
          </p:txBody>
        </p:sp>
        <p:sp>
          <p:nvSpPr>
            <p:cNvPr id="6" name="Line 3"/>
            <p:cNvSpPr>
              <a:spLocks noChangeShapeType="1"/>
            </p:cNvSpPr>
            <p:nvPr/>
          </p:nvSpPr>
          <p:spPr bwMode="auto">
            <a:xfrm flipV="1">
              <a:off x="3581400" y="4763395"/>
              <a:ext cx="0" cy="1530264"/>
            </a:xfrm>
            <a:prstGeom prst="line">
              <a:avLst/>
            </a:prstGeom>
            <a:noFill/>
            <a:ln w="28575">
              <a:solidFill>
                <a:srgbClr val="FF0000"/>
              </a:solidFill>
              <a:round/>
              <a:headEnd/>
              <a:tailEnd type="triangle" w="med" len="lg"/>
            </a:ln>
            <a:effectLst/>
          </p:spPr>
          <p:txBody>
            <a:bodyPr/>
            <a:lstStyle/>
            <a:p>
              <a:endParaRPr lang="en-US"/>
            </a:p>
          </p:txBody>
        </p:sp>
      </p:grpSp>
      <p:grpSp>
        <p:nvGrpSpPr>
          <p:cNvPr id="7" name="Group 6"/>
          <p:cNvGrpSpPr/>
          <p:nvPr/>
        </p:nvGrpSpPr>
        <p:grpSpPr>
          <a:xfrm>
            <a:off x="2362199" y="3962398"/>
            <a:ext cx="2487319" cy="1904998"/>
            <a:chOff x="3287249" y="5029198"/>
            <a:chExt cx="1914915" cy="1265283"/>
          </a:xfrm>
        </p:grpSpPr>
        <p:sp>
          <p:nvSpPr>
            <p:cNvPr id="8" name="Line 3"/>
            <p:cNvSpPr>
              <a:spLocks noChangeShapeType="1"/>
            </p:cNvSpPr>
            <p:nvPr/>
          </p:nvSpPr>
          <p:spPr bwMode="auto">
            <a:xfrm flipV="1">
              <a:off x="3287249" y="5181027"/>
              <a:ext cx="0" cy="1113454"/>
            </a:xfrm>
            <a:prstGeom prst="line">
              <a:avLst/>
            </a:prstGeom>
            <a:noFill/>
            <a:ln w="28575">
              <a:solidFill>
                <a:srgbClr val="FF0000"/>
              </a:solidFill>
              <a:round/>
              <a:headEnd/>
              <a:tailEnd type="triangle" w="med" len="lg"/>
            </a:ln>
            <a:effectLst/>
          </p:spPr>
          <p:txBody>
            <a:bodyPr/>
            <a:lstStyle/>
            <a:p>
              <a:endParaRPr lang="en-US"/>
            </a:p>
          </p:txBody>
        </p:sp>
        <p:sp>
          <p:nvSpPr>
            <p:cNvPr id="9" name="Rectangle 8"/>
            <p:cNvSpPr/>
            <p:nvPr/>
          </p:nvSpPr>
          <p:spPr>
            <a:xfrm>
              <a:off x="4577862" y="5029198"/>
              <a:ext cx="624302" cy="22859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2007</a:t>
              </a:r>
              <a:endParaRPr lang="en-US" dirty="0">
                <a:solidFill>
                  <a:schemeClr val="tx1"/>
                </a:solidFill>
              </a:endParaRPr>
            </a:p>
          </p:txBody>
        </p:sp>
      </p:grpSp>
      <p:grpSp>
        <p:nvGrpSpPr>
          <p:cNvPr id="10" name="Group 9"/>
          <p:cNvGrpSpPr/>
          <p:nvPr/>
        </p:nvGrpSpPr>
        <p:grpSpPr>
          <a:xfrm>
            <a:off x="2286000" y="4306571"/>
            <a:ext cx="2563518" cy="1560824"/>
            <a:chOff x="2971800" y="5426756"/>
            <a:chExt cx="2563518" cy="823661"/>
          </a:xfrm>
        </p:grpSpPr>
        <p:sp>
          <p:nvSpPr>
            <p:cNvPr id="11" name="Line 3"/>
            <p:cNvSpPr>
              <a:spLocks noChangeShapeType="1"/>
            </p:cNvSpPr>
            <p:nvPr/>
          </p:nvSpPr>
          <p:spPr bwMode="auto">
            <a:xfrm flipV="1">
              <a:off x="2971800" y="5426756"/>
              <a:ext cx="0" cy="823661"/>
            </a:xfrm>
            <a:prstGeom prst="line">
              <a:avLst/>
            </a:prstGeom>
            <a:noFill/>
            <a:ln w="28575">
              <a:solidFill>
                <a:srgbClr val="FF0000"/>
              </a:solidFill>
              <a:round/>
              <a:headEnd/>
              <a:tailEnd type="triangle" w="med" len="lg"/>
            </a:ln>
            <a:effectLst/>
          </p:spPr>
          <p:txBody>
            <a:bodyPr/>
            <a:lstStyle/>
            <a:p>
              <a:endParaRPr lang="en-US"/>
            </a:p>
          </p:txBody>
        </p:sp>
        <p:sp>
          <p:nvSpPr>
            <p:cNvPr id="12" name="Rectangle 11"/>
            <p:cNvSpPr/>
            <p:nvPr/>
          </p:nvSpPr>
          <p:spPr>
            <a:xfrm>
              <a:off x="4724400" y="5486402"/>
              <a:ext cx="810918" cy="16084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2015</a:t>
              </a:r>
              <a:endParaRPr lang="en-US" dirty="0">
                <a:solidFill>
                  <a:schemeClr val="tx1"/>
                </a:solidFill>
              </a:endParaRPr>
            </a:p>
          </p:txBody>
        </p:sp>
      </p:grpSp>
    </p:spTree>
    <p:extLst>
      <p:ext uri="{BB962C8B-B14F-4D97-AF65-F5344CB8AC3E}">
        <p14:creationId xmlns:p14="http://schemas.microsoft.com/office/powerpoint/2010/main" val="6974771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1+#ppt_w/2"/>
                                          </p:val>
                                        </p:tav>
                                        <p:tav tm="100000">
                                          <p:val>
                                            <p:strVal val="#ppt_x"/>
                                          </p:val>
                                        </p:tav>
                                      </p:tavLst>
                                    </p:anim>
                                    <p:anim calcmode="lin" valueType="num">
                                      <p:cBhvr additive="base">
                                        <p:cTn id="8" dur="500" fill="hold"/>
                                        <p:tgtEl>
                                          <p:spTgt spid="4"/>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nodeType="clickEffect">
                                  <p:stCondLst>
                                    <p:cond delay="0"/>
                                  </p:stCondLst>
                                  <p:childTnLst>
                                    <p:set>
                                      <p:cBhvr>
                                        <p:cTn id="12" dur="1" fill="hold">
                                          <p:stCondLst>
                                            <p:cond delay="0"/>
                                          </p:stCondLst>
                                        </p:cTn>
                                        <p:tgtEl>
                                          <p:spTgt spid="7"/>
                                        </p:tgtEl>
                                        <p:attrNameLst>
                                          <p:attrName>style.visibility</p:attrName>
                                        </p:attrNameLst>
                                      </p:cBhvr>
                                      <p:to>
                                        <p:strVal val="visible"/>
                                      </p:to>
                                    </p:set>
                                    <p:anim calcmode="lin" valueType="num">
                                      <p:cBhvr additive="base">
                                        <p:cTn id="13" dur="500" fill="hold"/>
                                        <p:tgtEl>
                                          <p:spTgt spid="7"/>
                                        </p:tgtEl>
                                        <p:attrNameLst>
                                          <p:attrName>ppt_x</p:attrName>
                                        </p:attrNameLst>
                                      </p:cBhvr>
                                      <p:tavLst>
                                        <p:tav tm="0">
                                          <p:val>
                                            <p:strVal val="1+#ppt_w/2"/>
                                          </p:val>
                                        </p:tav>
                                        <p:tav tm="100000">
                                          <p:val>
                                            <p:strVal val="#ppt_x"/>
                                          </p:val>
                                        </p:tav>
                                      </p:tavLst>
                                    </p:anim>
                                    <p:anim calcmode="lin" valueType="num">
                                      <p:cBhvr additive="base">
                                        <p:cTn id="14" dur="500" fill="hold"/>
                                        <p:tgtEl>
                                          <p:spTgt spid="7"/>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2" fill="hold" nodeType="clickEffect">
                                  <p:stCondLst>
                                    <p:cond delay="0"/>
                                  </p:stCondLst>
                                  <p:childTnLst>
                                    <p:set>
                                      <p:cBhvr>
                                        <p:cTn id="18" dur="1" fill="hold">
                                          <p:stCondLst>
                                            <p:cond delay="0"/>
                                          </p:stCondLst>
                                        </p:cTn>
                                        <p:tgtEl>
                                          <p:spTgt spid="10"/>
                                        </p:tgtEl>
                                        <p:attrNameLst>
                                          <p:attrName>style.visibility</p:attrName>
                                        </p:attrNameLst>
                                      </p:cBhvr>
                                      <p:to>
                                        <p:strVal val="visible"/>
                                      </p:to>
                                    </p:set>
                                    <p:anim calcmode="lin" valueType="num">
                                      <p:cBhvr additive="base">
                                        <p:cTn id="19" dur="500" fill="hold"/>
                                        <p:tgtEl>
                                          <p:spTgt spid="10"/>
                                        </p:tgtEl>
                                        <p:attrNameLst>
                                          <p:attrName>ppt_x</p:attrName>
                                        </p:attrNameLst>
                                      </p:cBhvr>
                                      <p:tavLst>
                                        <p:tav tm="0">
                                          <p:val>
                                            <p:strVal val="1+#ppt_w/2"/>
                                          </p:val>
                                        </p:tav>
                                        <p:tav tm="100000">
                                          <p:val>
                                            <p:strVal val="#ppt_x"/>
                                          </p:val>
                                        </p:tav>
                                      </p:tavLst>
                                    </p:anim>
                                    <p:anim calcmode="lin" valueType="num">
                                      <p:cBhvr additive="base">
                                        <p:cTn id="20" dur="500" fill="hold"/>
                                        <p:tgtEl>
                                          <p:spTgt spid="10"/>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19203</TotalTime>
  <Words>421</Words>
  <Application>Microsoft Office PowerPoint</Application>
  <PresentationFormat>On-screen Show (4:3)</PresentationFormat>
  <Paragraphs>59</Paragraphs>
  <Slides>8</Slides>
  <Notes>1</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Default Design</vt:lpstr>
      <vt:lpstr>PowerPoint Presentation</vt:lpstr>
      <vt:lpstr>Aspinall Unit Seasonal Operation Goals</vt:lpstr>
      <vt:lpstr>PowerPoint Presentation</vt:lpstr>
      <vt:lpstr>PowerPoint Presentation</vt:lpstr>
      <vt:lpstr>PowerPoint Presentation</vt:lpstr>
      <vt:lpstr>PowerPoint Presentation</vt:lpstr>
      <vt:lpstr>PowerPoint Presentation</vt:lpstr>
      <vt:lpstr>PowerPoint Presentation</vt:lpstr>
    </vt:vector>
  </TitlesOfParts>
  <Company>usbr</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usbr</dc:creator>
  <cp:lastModifiedBy>Clayton, Richard B</cp:lastModifiedBy>
  <cp:revision>651</cp:revision>
  <dcterms:created xsi:type="dcterms:W3CDTF">2004-03-19T17:04:19Z</dcterms:created>
  <dcterms:modified xsi:type="dcterms:W3CDTF">2016-03-14T19:19:11Z</dcterms:modified>
</cp:coreProperties>
</file>