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08" r:id="rId3"/>
    <p:sldId id="409" r:id="rId4"/>
    <p:sldId id="415" r:id="rId5"/>
    <p:sldId id="416" r:id="rId6"/>
    <p:sldId id="417" r:id="rId7"/>
    <p:sldId id="400" r:id="rId8"/>
    <p:sldId id="411" r:id="rId9"/>
    <p:sldId id="413" r:id="rId10"/>
    <p:sldId id="414" r:id="rId11"/>
    <p:sldId id="349" r:id="rId12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3" autoAdjust="0"/>
  </p:normalViewPr>
  <p:slideViewPr>
    <p:cSldViewPr>
      <p:cViewPr varScale="1">
        <p:scale>
          <a:sx n="109" d="100"/>
          <a:sy n="109" d="100"/>
        </p:scale>
        <p:origin x="-7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410" y="-102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F87F35-375E-4D3B-8073-1E19DE90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73575"/>
            <a:ext cx="57038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A33081-856A-4828-9201-2E0681F4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337"/>
            <a:fld id="{3EAD5E62-F0CC-47DE-9DF5-F953F11314A1}" type="slidenum">
              <a:rPr lang="en-US" smtClean="0">
                <a:latin typeface="Arial" charset="0"/>
              </a:rPr>
              <a:pPr defTabSz="946337"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5775" cy="3221038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486" y="4434110"/>
            <a:ext cx="4952768" cy="186171"/>
          </a:xfrm>
          <a:noFill/>
          <a:ln/>
        </p:spPr>
        <p:txBody>
          <a:bodyPr lIns="0" tIns="0" rIns="0" bIns="0">
            <a:spAutoFit/>
          </a:bodyPr>
          <a:lstStyle/>
          <a:p>
            <a:pPr defTabSz="464241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0A40-812F-402F-B4EB-4D508A65E7A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4188" cy="3221038"/>
          </a:xfrm>
          <a:solidFill>
            <a:srgbClr val="FFFFFF"/>
          </a:solidFill>
          <a:ln/>
        </p:spPr>
      </p:sp>
      <p:sp>
        <p:nvSpPr>
          <p:cNvPr id="5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522" y="4434289"/>
            <a:ext cx="4953221" cy="433127"/>
          </a:xfrm>
          <a:noFill/>
          <a:ln/>
        </p:spPr>
        <p:txBody>
          <a:bodyPr lIns="0" tIns="0" rIns="0" bIns="0">
            <a:spAutoFit/>
          </a:bodyPr>
          <a:lstStyle/>
          <a:p>
            <a:pPr defTabSz="468355"/>
            <a:r>
              <a:rPr lang="en-US" dirty="0" smtClean="0"/>
              <a:t>Go to P:\FontenelleOps\FontenelleDailyOps.xls to get most recent plot</a:t>
            </a:r>
          </a:p>
          <a:p>
            <a:pPr defTabSz="468355"/>
            <a:endParaRPr lang="en-US" dirty="0" smtClean="0"/>
          </a:p>
          <a:p>
            <a:pPr defTabSz="468355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95AA9-D15E-4845-B606-3D610F7774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895350"/>
            <a:ext cx="4297362" cy="3222625"/>
          </a:xfrm>
          <a:solidFill>
            <a:srgbClr val="FFFFFF"/>
          </a:solidFill>
          <a:ln/>
        </p:spPr>
      </p:sp>
      <p:sp>
        <p:nvSpPr>
          <p:cNvPr id="614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522" y="4434289"/>
            <a:ext cx="4953221" cy="433127"/>
          </a:xfrm>
          <a:noFill/>
          <a:ln/>
        </p:spPr>
        <p:txBody>
          <a:bodyPr lIns="0" tIns="0" rIns="0" bIns="0">
            <a:spAutoFit/>
          </a:bodyPr>
          <a:lstStyle/>
          <a:p>
            <a:pPr defTabSz="468355"/>
            <a:r>
              <a:rPr lang="en-US" dirty="0" smtClean="0"/>
              <a:t>Go to P:\FontenelleOps\FontenelleDailyOps.xls to get most recent plot</a:t>
            </a:r>
          </a:p>
          <a:p>
            <a:pPr defTabSz="468355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337"/>
            <a:fld id="{3EAD5E62-F0CC-47DE-9DF5-F953F11314A1}" type="slidenum">
              <a:rPr lang="en-US" smtClean="0">
                <a:latin typeface="Arial" charset="0"/>
              </a:rPr>
              <a:pPr defTabSz="946337"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5775" cy="3221038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486" y="4434110"/>
            <a:ext cx="4952768" cy="186171"/>
          </a:xfrm>
          <a:noFill/>
          <a:ln/>
        </p:spPr>
        <p:txBody>
          <a:bodyPr lIns="0" tIns="0" rIns="0" bIns="0">
            <a:spAutoFit/>
          </a:bodyPr>
          <a:lstStyle/>
          <a:p>
            <a:pPr defTabSz="464241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DBA4-1E3D-4A9E-92F1-4FCF8A57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FC03-8C3A-42BD-AD0F-DD2852D6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CA53-296F-4D82-934D-3DC8DE34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C9A3-BF44-4A17-B9AD-0513B1E6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FCFB-55AE-4613-A1EC-DDC2D908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1600-0708-4579-A19C-CB15B5DD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56E2-73A8-4AA4-AB7A-1EF52943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8A0B-32DB-4BB5-BF83-C4CD218FC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DBAF-C9E8-41A8-B368-4E448255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D9A4-66FE-424A-A363-877442D22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277E-AF43-4DF9-8927-160AFBAA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C588-9526-4F65-98FE-870690BAA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D092-242F-4031-A7A7-71F2B08C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CC8-CD80-45A6-B349-65E6018E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F71EE24-B3E3-423A-B91A-7509A570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USBR Updates: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Green River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CRFS Meeting March </a:t>
            </a:r>
            <a:r>
              <a:rPr lang="en-US" sz="2400" b="1" i="1" dirty="0" smtClean="0">
                <a:solidFill>
                  <a:schemeClr val="bg1"/>
                </a:solidFill>
              </a:rPr>
              <a:t>15, 2016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Yampa River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5520"/>
            <a:ext cx="8001000" cy="50907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810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685800" y="228600"/>
            <a:ext cx="80137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4313" indent="-214313" algn="ctr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Spring </a:t>
            </a:r>
            <a:r>
              <a:rPr lang="en-GB" sz="3600" b="1" dirty="0" smtClean="0">
                <a:solidFill>
                  <a:schemeClr val="bg1"/>
                </a:solidFill>
              </a:rPr>
              <a:t>2016 Analog </a:t>
            </a:r>
            <a:r>
              <a:rPr lang="en-GB" sz="3600" b="1" dirty="0">
                <a:solidFill>
                  <a:schemeClr val="bg1"/>
                </a:solidFill>
              </a:rPr>
              <a:t>Hydrograph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3763"/>
            <a:ext cx="7981113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Green River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534400" cy="39624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Fontenelle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Flaming Gorge</a:t>
            </a:r>
          </a:p>
        </p:txBody>
      </p:sp>
      <p:pic>
        <p:nvPicPr>
          <p:cNvPr id="6" name="Picture 3" descr="green_inp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3993011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sosceles Triangle 6"/>
          <p:cNvSpPr/>
          <p:nvPr/>
        </p:nvSpPr>
        <p:spPr bwMode="auto">
          <a:xfrm>
            <a:off x="5867400" y="37338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400800" y="54102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Fontenelle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fontn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17435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Fontenelle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53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Storage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Live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Capacity 	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345,000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AF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Capacity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on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3/14/16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144,780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AF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(42%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full)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typical for March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Pool Elevation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Reservoir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Elev. (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Min)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6463.00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Elevation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on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3/14/16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  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6475.80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Elevation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above (Min)	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12.80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Inflow and Release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Average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Inflow		 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850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Average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Release		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950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 </a:t>
            </a:r>
          </a:p>
        </p:txBody>
      </p:sp>
    </p:spTree>
    <p:extLst>
      <p:ext uri="{BB962C8B-B14F-4D97-AF65-F5344CB8AC3E}">
        <p14:creationId xmlns:p14="http://schemas.microsoft.com/office/powerpoint/2010/main" val="341523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00088" y="249238"/>
            <a:ext cx="7834312" cy="665162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4000" b="1" smtClean="0">
                <a:solidFill>
                  <a:schemeClr val="bg1"/>
                </a:solidFill>
              </a:rPr>
              <a:t>Fontenelle Reservoir Elevation</a:t>
            </a:r>
            <a:endParaRPr lang="en-GB" sz="32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543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6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883920"/>
            <a:ext cx="74930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7834312" cy="665163"/>
          </a:xfrm>
        </p:spPr>
        <p:txBody>
          <a:bodyPr lIns="0" tIns="0" rIns="0" bIns="0"/>
          <a:lstStyle/>
          <a:p>
            <a:pPr marL="214313" indent="-214313" algn="ctr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err="1" smtClean="0">
                <a:solidFill>
                  <a:schemeClr val="bg1"/>
                </a:solidFill>
              </a:rPr>
              <a:t>Fontenelle</a:t>
            </a:r>
            <a:r>
              <a:rPr lang="en-GB" sz="3600" b="1" dirty="0" smtClean="0">
                <a:solidFill>
                  <a:schemeClr val="bg1"/>
                </a:solidFill>
              </a:rPr>
              <a:t> Inflow and Release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2514600" y="1799182"/>
            <a:ext cx="18288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2015 </a:t>
            </a:r>
            <a:r>
              <a:rPr lang="en-US" sz="1200" b="1" dirty="0" smtClean="0"/>
              <a:t>Apr </a:t>
            </a:r>
            <a:r>
              <a:rPr lang="en-US" sz="1200" b="1" dirty="0"/>
              <a:t>– Jul Inflow</a:t>
            </a:r>
          </a:p>
          <a:p>
            <a:pPr algn="ctr"/>
            <a:r>
              <a:rPr lang="en-US" sz="1200" b="1" dirty="0" smtClean="0"/>
              <a:t>768 </a:t>
            </a:r>
            <a:r>
              <a:rPr lang="en-US" sz="1200" b="1" dirty="0" smtClean="0"/>
              <a:t>KAF (</a:t>
            </a:r>
            <a:r>
              <a:rPr lang="en-US" sz="1200" b="1" dirty="0" smtClean="0"/>
              <a:t>106%)</a:t>
            </a:r>
            <a:endParaRPr lang="en-US" sz="1200" b="1" dirty="0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H="1">
            <a:off x="2743200" y="2324100"/>
            <a:ext cx="3810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 flipH="1">
            <a:off x="5791200" y="3733800"/>
            <a:ext cx="109639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6096000" y="3023027"/>
            <a:ext cx="19812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2016 </a:t>
            </a:r>
            <a:r>
              <a:rPr lang="en-US" sz="1200" b="1" dirty="0" smtClean="0"/>
              <a:t>Projected releases between </a:t>
            </a:r>
            <a:r>
              <a:rPr lang="en-US" sz="1200" b="1" dirty="0" smtClean="0"/>
              <a:t>900-1,500 </a:t>
            </a:r>
            <a:r>
              <a:rPr lang="en-US" sz="1200" b="1" dirty="0" smtClean="0"/>
              <a:t>cfs over summer</a:t>
            </a:r>
            <a:endParaRPr lang="en-US" sz="1200" b="1" u="sng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429000" y="3045767"/>
            <a:ext cx="18288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2016 </a:t>
            </a:r>
            <a:r>
              <a:rPr lang="en-US" sz="1200" b="1" dirty="0" smtClean="0"/>
              <a:t>Apr </a:t>
            </a:r>
            <a:r>
              <a:rPr lang="en-US" sz="1200" b="1" dirty="0"/>
              <a:t>– Jul Inflow</a:t>
            </a:r>
          </a:p>
          <a:p>
            <a:pPr algn="ctr"/>
            <a:r>
              <a:rPr lang="en-US" sz="1200" b="1" dirty="0" smtClean="0"/>
              <a:t>515 </a:t>
            </a:r>
            <a:r>
              <a:rPr lang="en-US" sz="1200" b="1" dirty="0" smtClean="0"/>
              <a:t>KAF </a:t>
            </a:r>
            <a:r>
              <a:rPr lang="en-US" sz="1200" b="1" dirty="0" smtClean="0"/>
              <a:t>(71%)</a:t>
            </a:r>
            <a:endParaRPr lang="en-US" sz="1200" b="1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4724400" y="3581399"/>
            <a:ext cx="640672" cy="420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3" grpId="0" animBg="1"/>
      <p:bldP spid="160784" grpId="0" animBg="1"/>
      <p:bldP spid="160786" grpId="0" animBg="1"/>
      <p:bldP spid="16078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Flaming Gorge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01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Flaming Gorge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0200" y="1295400"/>
            <a:ext cx="63930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Live Capacity 		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3.752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MAF</a:t>
            </a:r>
          </a:p>
          <a:p>
            <a:pPr eaLnBrk="0" hangingPunct="0"/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Capacity on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3/14/16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3.140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	MAF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Available Space		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.612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MAF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(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84%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full)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Reservoir Elev.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	   6040.00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Elevation on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3/14/16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	  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6024.65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Elevation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below (Full)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15.35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Average Inflow		 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1,470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Average Release		  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 815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4313" indent="-214313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Upper Green Classifications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787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7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38768</TotalTime>
  <Words>100</Words>
  <Application>Microsoft Office PowerPoint</Application>
  <PresentationFormat>On-screen Show (4:3)</PresentationFormat>
  <Paragraphs>53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Green River Operations</vt:lpstr>
      <vt:lpstr>Fontenelle Operations</vt:lpstr>
      <vt:lpstr>Fontenelle</vt:lpstr>
      <vt:lpstr>Fontenelle Reservoir Elevation</vt:lpstr>
      <vt:lpstr>Fontenelle Inflow and Release</vt:lpstr>
      <vt:lpstr>Flaming Gorge Operations</vt:lpstr>
      <vt:lpstr>Flaming Gorge</vt:lpstr>
      <vt:lpstr>Upper Green Classifications</vt:lpstr>
      <vt:lpstr>Yampa River Classifications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Patno, Heather E</cp:lastModifiedBy>
  <cp:revision>942</cp:revision>
  <dcterms:created xsi:type="dcterms:W3CDTF">2004-03-19T17:04:19Z</dcterms:created>
  <dcterms:modified xsi:type="dcterms:W3CDTF">2016-03-14T20:00:06Z</dcterms:modified>
</cp:coreProperties>
</file>