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9479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703"/>
            <a:ext cx="9144000" cy="655500"/>
          </a:xfrm>
          <a:prstGeom prst="rect">
            <a:avLst/>
          </a:prstGeom>
          <a:gradFill>
            <a:gsLst>
              <a:gs pos="0">
                <a:srgbClr val="FEFEFE"/>
              </a:gs>
              <a:gs pos="89000">
                <a:srgbClr val="E3ECF8"/>
              </a:gs>
              <a:gs pos="99000">
                <a:srgbClr val="CCCCCC"/>
              </a:gs>
              <a:gs pos="100000">
                <a:srgbClr val="CCCCCC"/>
              </a:gs>
            </a:gsLst>
            <a:lin ang="0" scaled="0"/>
          </a:gradFill>
          <a:ln>
            <a:noFill/>
          </a:ln>
        </p:spPr>
        <p:txBody>
          <a:bodyPr lIns="91925" tIns="45950" rIns="91925" bIns="45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1" name="Shape 21"/>
          <p:cNvCxnSpPr/>
          <p:nvPr/>
        </p:nvCxnSpPr>
        <p:spPr>
          <a:xfrm rot="10800000">
            <a:off x="-7374" y="649795"/>
            <a:ext cx="9151200" cy="0"/>
          </a:xfrm>
          <a:prstGeom prst="straightConnector1">
            <a:avLst/>
          </a:prstGeom>
          <a:noFill/>
          <a:ln w="9525" cap="flat" cmpd="sng">
            <a:solidFill>
              <a:srgbClr val="A4BD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/>
          <p:nvPr/>
        </p:nvSpPr>
        <p:spPr>
          <a:xfrm>
            <a:off x="4426455" y="6513869"/>
            <a:ext cx="3722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buSzPct val="100000"/>
              <a:defRPr sz="3400"/>
            </a:lvl2pPr>
            <a:lvl3pPr lvl="2">
              <a:spcBef>
                <a:spcPts val="0"/>
              </a:spcBef>
              <a:buSzPct val="100000"/>
              <a:defRPr sz="3400"/>
            </a:lvl3pPr>
            <a:lvl4pPr lvl="3">
              <a:spcBef>
                <a:spcPts val="0"/>
              </a:spcBef>
              <a:buSzPct val="100000"/>
              <a:defRPr sz="3400"/>
            </a:lvl4pPr>
            <a:lvl5pPr lvl="4">
              <a:spcBef>
                <a:spcPts val="0"/>
              </a:spcBef>
              <a:buSzPct val="100000"/>
              <a:defRPr sz="3400"/>
            </a:lvl5pPr>
            <a:lvl6pPr lvl="5">
              <a:spcBef>
                <a:spcPts val="0"/>
              </a:spcBef>
              <a:buSzPct val="100000"/>
              <a:defRPr sz="3400"/>
            </a:lvl6pPr>
            <a:lvl7pPr lvl="6">
              <a:spcBef>
                <a:spcPts val="0"/>
              </a:spcBef>
              <a:buSzPct val="100000"/>
              <a:defRPr sz="3400"/>
            </a:lvl7pPr>
            <a:lvl8pPr lvl="7">
              <a:spcBef>
                <a:spcPts val="0"/>
              </a:spcBef>
              <a:buSzPct val="100000"/>
              <a:defRPr sz="3400"/>
            </a:lvl8pPr>
            <a:lvl9pPr lvl="8">
              <a:spcBef>
                <a:spcPts val="0"/>
              </a:spcBef>
              <a:buSzPct val="100000"/>
              <a:defRPr sz="34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06450" y="821375"/>
            <a:ext cx="8725200" cy="527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buSzPct val="100000"/>
              <a:defRPr sz="3400"/>
            </a:lvl2pPr>
            <a:lvl3pPr lvl="2">
              <a:spcBef>
                <a:spcPts val="0"/>
              </a:spcBef>
              <a:buSzPct val="100000"/>
              <a:defRPr sz="3400"/>
            </a:lvl3pPr>
            <a:lvl4pPr lvl="3">
              <a:spcBef>
                <a:spcPts val="0"/>
              </a:spcBef>
              <a:buSzPct val="100000"/>
              <a:defRPr sz="3400"/>
            </a:lvl4pPr>
            <a:lvl5pPr lvl="4">
              <a:spcBef>
                <a:spcPts val="0"/>
              </a:spcBef>
              <a:buSzPct val="100000"/>
              <a:defRPr sz="3400"/>
            </a:lvl5pPr>
            <a:lvl6pPr lvl="5">
              <a:spcBef>
                <a:spcPts val="0"/>
              </a:spcBef>
              <a:buSzPct val="100000"/>
              <a:defRPr sz="3400"/>
            </a:lvl6pPr>
            <a:lvl7pPr lvl="6">
              <a:spcBef>
                <a:spcPts val="0"/>
              </a:spcBef>
              <a:buSzPct val="100000"/>
              <a:defRPr sz="3400"/>
            </a:lvl7pPr>
            <a:lvl8pPr lvl="7">
              <a:spcBef>
                <a:spcPts val="0"/>
              </a:spcBef>
              <a:buSzPct val="100000"/>
              <a:defRPr sz="3400"/>
            </a:lvl8pPr>
            <a:lvl9pPr lvl="8">
              <a:spcBef>
                <a:spcPts val="0"/>
              </a:spcBef>
              <a:buSzPct val="100000"/>
              <a:defRPr sz="3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838825"/>
            <a:ext cx="4279199" cy="5253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05450" y="6176575"/>
            <a:ext cx="403199" cy="4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0" y="6469089"/>
            <a:ext cx="9144000" cy="403199"/>
          </a:xfrm>
          <a:prstGeom prst="rect">
            <a:avLst/>
          </a:prstGeom>
          <a:gradFill>
            <a:gsLst>
              <a:gs pos="0">
                <a:srgbClr val="FEFEFE"/>
              </a:gs>
              <a:gs pos="50000">
                <a:srgbClr val="D1D1D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Tahoma"/>
              <a:defRPr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1703"/>
            <a:ext cx="9144000" cy="655500"/>
          </a:xfrm>
          <a:prstGeom prst="rect">
            <a:avLst/>
          </a:prstGeom>
          <a:gradFill>
            <a:gsLst>
              <a:gs pos="0">
                <a:srgbClr val="FEFEFE"/>
              </a:gs>
              <a:gs pos="89000">
                <a:srgbClr val="E3ECF8"/>
              </a:gs>
              <a:gs pos="99000">
                <a:srgbClr val="CCCCCC"/>
              </a:gs>
              <a:gs pos="100000">
                <a:srgbClr val="CCCCCC"/>
              </a:gs>
            </a:gsLst>
            <a:lin ang="0" scaled="0"/>
          </a:gradFill>
          <a:ln>
            <a:noFill/>
          </a:ln>
        </p:spPr>
        <p:txBody>
          <a:bodyPr lIns="91925" tIns="45950" rIns="91925" bIns="45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1" name="Shape 11"/>
          <p:cNvCxnSpPr/>
          <p:nvPr/>
        </p:nvCxnSpPr>
        <p:spPr>
          <a:xfrm rot="10800000">
            <a:off x="-7374" y="649795"/>
            <a:ext cx="9151200" cy="0"/>
          </a:xfrm>
          <a:prstGeom prst="straightConnector1">
            <a:avLst/>
          </a:prstGeom>
          <a:noFill/>
          <a:ln w="9525" cap="flat" cmpd="sng">
            <a:solidFill>
              <a:srgbClr val="A4BD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Shape 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852" y="6116873"/>
            <a:ext cx="522599" cy="5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709612" y="6446412"/>
            <a:ext cx="3043200" cy="39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8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National Oceanic and Atmospheric Administration’s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1" i="0" u="none" strike="noStrike" cap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National Weather Service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5942400" y="6462275"/>
            <a:ext cx="2490299" cy="403199"/>
          </a:xfrm>
          <a:prstGeom prst="rect">
            <a:avLst/>
          </a:prstGeom>
          <a:noFill/>
          <a:ln>
            <a:noFill/>
          </a:ln>
        </p:spPr>
        <p:txBody>
          <a:bodyPr lIns="9125" tIns="45700" rIns="45700" bIns="45700" anchor="t" anchorCtr="0">
            <a:noAutofit/>
          </a:bodyPr>
          <a:lstStyle/>
          <a:p>
            <a:pPr marL="0" marR="0" lvl="4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Colorado Basin River Forecast Center</a:t>
            </a:r>
          </a:p>
          <a:p>
            <a:pPr marL="0" marR="0" lvl="4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Salt Lake City, Utah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4426455" y="6513869"/>
            <a:ext cx="3722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6" name="Shape 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05450" y="6087850"/>
            <a:ext cx="580649" cy="5806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>
                <a:latin typeface="Arial"/>
                <a:ea typeface="Arial"/>
                <a:cs typeface="Arial"/>
                <a:sym typeface="Arial"/>
              </a:rPr>
              <a:t>The Hydrologic Ensemble Forecast Service (HEFS)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917182"/>
            <a:ext cx="8145397" cy="48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GEFS Precipitation Skill</a:t>
            </a:r>
          </a:p>
        </p:txBody>
      </p:sp>
      <p:grpSp>
        <p:nvGrpSpPr>
          <p:cNvPr id="244" name="Shape 244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245" name="Shape 245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249" name="Shape 249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250" name="Shape 250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52" name="Shape 252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GEFS Precipitation Skill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t="2426" b="2435"/>
          <a:stretch/>
        </p:blipFill>
        <p:spPr>
          <a:xfrm>
            <a:off x="880300" y="1288771"/>
            <a:ext cx="8198123" cy="41280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Shape 260"/>
          <p:cNvGrpSpPr/>
          <p:nvPr/>
        </p:nvGrpSpPr>
        <p:grpSpPr>
          <a:xfrm>
            <a:off x="1517785" y="822995"/>
            <a:ext cx="7508033" cy="417600"/>
            <a:chOff x="1380950" y="739925"/>
            <a:chExt cx="5720406" cy="417600"/>
          </a:xfrm>
        </p:grpSpPr>
        <p:sp>
          <p:nvSpPr>
            <p:cNvPr id="261" name="Shape 261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Zuni: Black Rock</a:t>
              </a:r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Tonto: Roosevelt</a:t>
              </a: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Gila: Gila</a:t>
              </a:r>
            </a:p>
          </p:txBody>
        </p:sp>
      </p:grpSp>
      <p:grpSp>
        <p:nvGrpSpPr>
          <p:cNvPr id="264" name="Shape 264"/>
          <p:cNvGrpSpPr/>
          <p:nvPr/>
        </p:nvGrpSpPr>
        <p:grpSpPr>
          <a:xfrm>
            <a:off x="117025" y="1233850"/>
            <a:ext cx="690600" cy="3911980"/>
            <a:chOff x="193225" y="1386250"/>
            <a:chExt cx="690600" cy="3911980"/>
          </a:xfrm>
        </p:grpSpPr>
        <p:sp>
          <p:nvSpPr>
            <p:cNvPr id="265" name="Shape 265"/>
            <p:cNvSpPr txBox="1"/>
            <p:nvPr/>
          </p:nvSpPr>
          <p:spPr>
            <a:xfrm>
              <a:off x="193225" y="13862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193225" y="26054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193225" y="389273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688765"/>
            <a:ext cx="3062013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CFSv2 Temperature MAX Skill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945202"/>
            <a:ext cx="8145397" cy="4815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Shape 275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276" name="Shape 276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280" name="Shape 280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281" name="Shape 281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 Temperature MAX Skill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300" y="1209689"/>
            <a:ext cx="8198123" cy="42862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1517785" y="822995"/>
            <a:ext cx="7508033" cy="417600"/>
            <a:chOff x="1380950" y="739925"/>
            <a:chExt cx="5720406" cy="417600"/>
          </a:xfrm>
        </p:grpSpPr>
        <p:sp>
          <p:nvSpPr>
            <p:cNvPr id="292" name="Shape 292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Zuni: Black Rock</a:t>
              </a:r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Tonto: Roosevelt</a:t>
              </a:r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Gila: Gila</a:t>
              </a:r>
            </a:p>
          </p:txBody>
        </p:sp>
      </p:grpSp>
      <p:grpSp>
        <p:nvGrpSpPr>
          <p:cNvPr id="295" name="Shape 295"/>
          <p:cNvGrpSpPr/>
          <p:nvPr/>
        </p:nvGrpSpPr>
        <p:grpSpPr>
          <a:xfrm>
            <a:off x="117025" y="1233850"/>
            <a:ext cx="690600" cy="3911980"/>
            <a:chOff x="193225" y="1386250"/>
            <a:chExt cx="690600" cy="3911980"/>
          </a:xfrm>
        </p:grpSpPr>
        <p:sp>
          <p:nvSpPr>
            <p:cNvPr id="296" name="Shape 296"/>
            <p:cNvSpPr txBox="1"/>
            <p:nvPr/>
          </p:nvSpPr>
          <p:spPr>
            <a:xfrm>
              <a:off x="193225" y="13862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193225" y="26054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193225" y="389273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688765"/>
            <a:ext cx="3062013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CFSv2 Temperature MIN Skill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945202"/>
            <a:ext cx="8145397" cy="4815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Shape 306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307" name="Shape 307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311" name="Shape 311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312" name="Shape 312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 Temperature MIN Skill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300" y="1209689"/>
            <a:ext cx="8198123" cy="42862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Shape 322"/>
          <p:cNvGrpSpPr/>
          <p:nvPr/>
        </p:nvGrpSpPr>
        <p:grpSpPr>
          <a:xfrm>
            <a:off x="1517785" y="822995"/>
            <a:ext cx="7508033" cy="417600"/>
            <a:chOff x="1380950" y="739925"/>
            <a:chExt cx="5720406" cy="417600"/>
          </a:xfrm>
        </p:grpSpPr>
        <p:sp>
          <p:nvSpPr>
            <p:cNvPr id="323" name="Shape 323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Zuni: Black Rock</a:t>
              </a: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Tonto: Roosevelt</a:t>
              </a: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Gila: Gila</a:t>
              </a:r>
            </a:p>
          </p:txBody>
        </p:sp>
      </p:grpSp>
      <p:grpSp>
        <p:nvGrpSpPr>
          <p:cNvPr id="326" name="Shape 326"/>
          <p:cNvGrpSpPr/>
          <p:nvPr/>
        </p:nvGrpSpPr>
        <p:grpSpPr>
          <a:xfrm>
            <a:off x="117025" y="1233850"/>
            <a:ext cx="690600" cy="3911980"/>
            <a:chOff x="193225" y="1386250"/>
            <a:chExt cx="690600" cy="3911980"/>
          </a:xfrm>
        </p:grpSpPr>
        <p:sp>
          <p:nvSpPr>
            <p:cNvPr id="327" name="Shape 327"/>
            <p:cNvSpPr txBox="1"/>
            <p:nvPr/>
          </p:nvSpPr>
          <p:spPr>
            <a:xfrm>
              <a:off x="193225" y="13862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193225" y="26054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193225" y="389273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688765"/>
            <a:ext cx="3062013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299" y="1005251"/>
            <a:ext cx="8145397" cy="46950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CFSv2 Precipitation Skill</a:t>
            </a:r>
          </a:p>
        </p:txBody>
      </p:sp>
      <p:grpSp>
        <p:nvGrpSpPr>
          <p:cNvPr id="337" name="Shape 337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338" name="Shape 338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340" name="Shape 340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Animas: Durango</a:t>
              </a:r>
            </a:p>
          </p:txBody>
        </p:sp>
      </p:grpSp>
      <p:grpSp>
        <p:nvGrpSpPr>
          <p:cNvPr id="342" name="Shape 342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343" name="Shape 343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345" name="Shape 345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 Precipitation Skill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300" y="1288771"/>
            <a:ext cx="8198123" cy="41280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Shape 353"/>
          <p:cNvGrpSpPr/>
          <p:nvPr/>
        </p:nvGrpSpPr>
        <p:grpSpPr>
          <a:xfrm>
            <a:off x="1517785" y="822995"/>
            <a:ext cx="7508033" cy="417600"/>
            <a:chOff x="1380950" y="739925"/>
            <a:chExt cx="5720406" cy="417600"/>
          </a:xfrm>
        </p:grpSpPr>
        <p:sp>
          <p:nvSpPr>
            <p:cNvPr id="354" name="Shape 354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Zuni: Black Rock</a:t>
              </a:r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Tonto: Roosevelt</a:t>
              </a:r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Gila: Gila</a:t>
              </a:r>
            </a:p>
          </p:txBody>
        </p:sp>
      </p:grpSp>
      <p:grpSp>
        <p:nvGrpSpPr>
          <p:cNvPr id="357" name="Shape 357"/>
          <p:cNvGrpSpPr/>
          <p:nvPr/>
        </p:nvGrpSpPr>
        <p:grpSpPr>
          <a:xfrm>
            <a:off x="117025" y="1233850"/>
            <a:ext cx="690600" cy="3911980"/>
            <a:chOff x="193225" y="1386250"/>
            <a:chExt cx="690600" cy="3911980"/>
          </a:xfrm>
        </p:grpSpPr>
        <p:sp>
          <p:nvSpPr>
            <p:cNvPr id="358" name="Shape 358"/>
            <p:cNvSpPr txBox="1"/>
            <p:nvPr/>
          </p:nvSpPr>
          <p:spPr>
            <a:xfrm>
              <a:off x="193225" y="13862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193225" y="26054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193225" y="389273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688765"/>
            <a:ext cx="3062013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GEFS and CFSv2 in Stream Forecast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00" y="2387700"/>
            <a:ext cx="7831800" cy="34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569550" y="731425"/>
            <a:ext cx="8004899" cy="16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Forcings created by MEFP are used in ESP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Output is a standard mean daily flow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This is the Hydrologic Ensemble Forecast Service (HEFS)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Green Warren Bridge</a:t>
            </a: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Shape 377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378" name="Shape 378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379" name="Shape 379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381" name="Shape 381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383" name="Shape 383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384" name="Shape 384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85" name="Shape 385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86" name="Shape 386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87" name="Shape 387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388" name="Shape 388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389" name="Shape 389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90" name="Shape 390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91" name="Shape 391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92" name="Shape 392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393" name="Shape 393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394" name="Shape 394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395" name="Shape 395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Meteorological Forecasts in ESP</a:t>
            </a:r>
          </a:p>
        </p:txBody>
      </p:sp>
      <p:sp>
        <p:nvSpPr>
          <p:cNvPr id="71" name="Shape 71"/>
          <p:cNvSpPr/>
          <p:nvPr/>
        </p:nvSpPr>
        <p:spPr>
          <a:xfrm>
            <a:off x="7395364" y="4876310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F37A6D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7393145" y="3142564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5294907" y="3142564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Shape 74"/>
          <p:cNvGrpSpPr/>
          <p:nvPr/>
        </p:nvGrpSpPr>
        <p:grpSpPr>
          <a:xfrm>
            <a:off x="118525" y="2364837"/>
            <a:ext cx="4651087" cy="2434199"/>
            <a:chOff x="118525" y="2364837"/>
            <a:chExt cx="4651087" cy="2434199"/>
          </a:xfrm>
        </p:grpSpPr>
        <p:sp>
          <p:nvSpPr>
            <p:cNvPr id="75" name="Shape 75"/>
            <p:cNvSpPr/>
            <p:nvPr/>
          </p:nvSpPr>
          <p:spPr>
            <a:xfrm>
              <a:off x="118525" y="2364837"/>
              <a:ext cx="1778999" cy="2434199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2329712" y="2678750"/>
              <a:ext cx="2439900" cy="1917000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>
            <a:off x="2390196" y="2761759"/>
            <a:ext cx="2286000" cy="17528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388964" y="2788013"/>
            <a:ext cx="2233799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Meteorological Ensemble Forecast Processor (MEFP)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487017" y="3621476"/>
            <a:ext cx="21459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 forcing bias</a:t>
            </a:r>
          </a:p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Merge in time</a:t>
            </a:r>
          </a:p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Downscale (basin)</a:t>
            </a:r>
          </a:p>
        </p:txBody>
      </p:sp>
      <p:sp>
        <p:nvSpPr>
          <p:cNvPr id="80" name="Shape 80"/>
          <p:cNvSpPr/>
          <p:nvPr/>
        </p:nvSpPr>
        <p:spPr>
          <a:xfrm>
            <a:off x="280578" y="1297274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61766" y="1373474"/>
            <a:ext cx="14925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WPC/RFC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forecasts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(1-5 days)</a:t>
            </a:r>
          </a:p>
        </p:txBody>
      </p:sp>
      <p:sp>
        <p:nvSpPr>
          <p:cNvPr id="82" name="Shape 82"/>
          <p:cNvSpPr/>
          <p:nvPr/>
        </p:nvSpPr>
        <p:spPr>
          <a:xfrm>
            <a:off x="280579" y="2492686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309955" y="2568886"/>
            <a:ext cx="14151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GEFS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forecasts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(1-15 days)</a:t>
            </a:r>
          </a:p>
        </p:txBody>
      </p:sp>
      <p:sp>
        <p:nvSpPr>
          <p:cNvPr id="84" name="Shape 84"/>
          <p:cNvSpPr/>
          <p:nvPr/>
        </p:nvSpPr>
        <p:spPr>
          <a:xfrm>
            <a:off x="282202" y="3688100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89387" y="3764300"/>
            <a:ext cx="1459499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CFSv2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forecasts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(16-270 days)</a:t>
            </a:r>
          </a:p>
        </p:txBody>
      </p:sp>
      <p:sp>
        <p:nvSpPr>
          <p:cNvPr id="86" name="Shape 86"/>
          <p:cNvSpPr/>
          <p:nvPr/>
        </p:nvSpPr>
        <p:spPr>
          <a:xfrm>
            <a:off x="282202" y="4876310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17962" y="5059292"/>
            <a:ext cx="14022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Climatology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(271+ days)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357501" y="3237324"/>
            <a:ext cx="13569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Hydrologic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models (CHPS)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7368525" y="3222463"/>
            <a:ext cx="15357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Bias-corrected ensemble flow forecasts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125187" y="1377812"/>
            <a:ext cx="18375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Flow bias / uncertainty accounting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7388968" y="4970014"/>
            <a:ext cx="15357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NWS and external user applications</a:t>
            </a:r>
          </a:p>
        </p:txBody>
      </p:sp>
      <p:cxnSp>
        <p:nvCxnSpPr>
          <p:cNvPr id="92" name="Shape 92"/>
          <p:cNvCxnSpPr>
            <a:stCxn id="77" idx="2"/>
            <a:endCxn id="91" idx="1"/>
          </p:cNvCxnSpPr>
          <p:nvPr/>
        </p:nvCxnSpPr>
        <p:spPr>
          <a:xfrm rot="-5400000" flipH="1">
            <a:off x="5025696" y="3022159"/>
            <a:ext cx="870900" cy="3855899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3" name="Shape 93"/>
          <p:cNvCxnSpPr>
            <a:stCxn id="72" idx="2"/>
            <a:endCxn id="71" idx="0"/>
          </p:cNvCxnSpPr>
          <p:nvPr/>
        </p:nvCxnSpPr>
        <p:spPr>
          <a:xfrm rot="-5400000" flipH="1">
            <a:off x="7761245" y="4503514"/>
            <a:ext cx="743400" cy="21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4" name="Shape 94"/>
          <p:cNvCxnSpPr>
            <a:endCxn id="73" idx="0"/>
          </p:cNvCxnSpPr>
          <p:nvPr/>
        </p:nvCxnSpPr>
        <p:spPr>
          <a:xfrm rot="-5400000" flipH="1">
            <a:off x="5615457" y="2724364"/>
            <a:ext cx="8358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5" name="Shape 95"/>
          <p:cNvCxnSpPr>
            <a:stCxn id="73" idx="3"/>
            <a:endCxn id="89" idx="1"/>
          </p:cNvCxnSpPr>
          <p:nvPr/>
        </p:nvCxnSpPr>
        <p:spPr>
          <a:xfrm>
            <a:off x="6772407" y="3637714"/>
            <a:ext cx="596100" cy="6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6" name="Shape 96"/>
          <p:cNvCxnSpPr>
            <a:stCxn id="80" idx="3"/>
            <a:endCxn id="77" idx="1"/>
          </p:cNvCxnSpPr>
          <p:nvPr/>
        </p:nvCxnSpPr>
        <p:spPr>
          <a:xfrm>
            <a:off x="1758078" y="1792424"/>
            <a:ext cx="632100" cy="18459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7" name="Shape 97"/>
          <p:cNvCxnSpPr>
            <a:stCxn id="82" idx="3"/>
            <a:endCxn id="77" idx="1"/>
          </p:cNvCxnSpPr>
          <p:nvPr/>
        </p:nvCxnSpPr>
        <p:spPr>
          <a:xfrm>
            <a:off x="1758079" y="2987836"/>
            <a:ext cx="632100" cy="6504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8" name="Shape 98"/>
          <p:cNvCxnSpPr>
            <a:stCxn id="84" idx="3"/>
            <a:endCxn id="77" idx="1"/>
          </p:cNvCxnSpPr>
          <p:nvPr/>
        </p:nvCxnSpPr>
        <p:spPr>
          <a:xfrm rot="10800000" flipH="1">
            <a:off x="1759702" y="3638150"/>
            <a:ext cx="630600" cy="545100"/>
          </a:xfrm>
          <a:prstGeom prst="bentConnector3">
            <a:avLst>
              <a:gd name="adj1" fmla="val 49992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9" name="Shape 99"/>
          <p:cNvCxnSpPr>
            <a:stCxn id="86" idx="3"/>
            <a:endCxn id="77" idx="1"/>
          </p:cNvCxnSpPr>
          <p:nvPr/>
        </p:nvCxnSpPr>
        <p:spPr>
          <a:xfrm rot="10800000" flipH="1">
            <a:off x="1759702" y="3638060"/>
            <a:ext cx="630600" cy="1733400"/>
          </a:xfrm>
          <a:prstGeom prst="bentConnector3">
            <a:avLst>
              <a:gd name="adj1" fmla="val 49992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00" name="Shape 100"/>
          <p:cNvCxnSpPr>
            <a:stCxn id="77" idx="3"/>
            <a:endCxn id="73" idx="1"/>
          </p:cNvCxnSpPr>
          <p:nvPr/>
        </p:nvCxnSpPr>
        <p:spPr>
          <a:xfrm>
            <a:off x="4676196" y="3638209"/>
            <a:ext cx="618600" cy="600"/>
          </a:xfrm>
          <a:prstGeom prst="bentConnector3">
            <a:avLst>
              <a:gd name="adj1" fmla="val 5000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3580900" y="5493825"/>
            <a:ext cx="3501299" cy="30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(MEFP forcing also available to users)</a:t>
            </a:r>
          </a:p>
        </p:txBody>
      </p:sp>
      <p:sp>
        <p:nvSpPr>
          <p:cNvPr id="102" name="Shape 102"/>
          <p:cNvSpPr/>
          <p:nvPr/>
        </p:nvSpPr>
        <p:spPr>
          <a:xfrm>
            <a:off x="2514600" y="1053695"/>
            <a:ext cx="536400" cy="298500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514600" y="1448576"/>
            <a:ext cx="536400" cy="2985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2514600" y="1852199"/>
            <a:ext cx="536400" cy="298500"/>
          </a:xfrm>
          <a:prstGeom prst="roundRect">
            <a:avLst>
              <a:gd name="adj" fmla="val 16667"/>
            </a:avLst>
          </a:prstGeom>
          <a:solidFill>
            <a:srgbClr val="F37A6D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066251" y="1007780"/>
            <a:ext cx="1576199" cy="11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forcing unc.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hydro. unc.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users</a:t>
            </a:r>
          </a:p>
        </p:txBody>
      </p:sp>
      <p:sp>
        <p:nvSpPr>
          <p:cNvPr id="106" name="Shape 106"/>
          <p:cNvSpPr/>
          <p:nvPr/>
        </p:nvSpPr>
        <p:spPr>
          <a:xfrm>
            <a:off x="4849750" y="825850"/>
            <a:ext cx="2286000" cy="1845599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848525" y="817576"/>
            <a:ext cx="2233799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Ensemble Post-Processor (EnsPost)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946573" y="1541862"/>
            <a:ext cx="2145900" cy="10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 flow bias</a:t>
            </a:r>
          </a:p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spread to account for hydro. model uncertainty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117275" y="779075"/>
            <a:ext cx="8807324" cy="4019962"/>
            <a:chOff x="117275" y="779075"/>
            <a:chExt cx="8807324" cy="4019962"/>
          </a:xfrm>
        </p:grpSpPr>
        <p:sp>
          <p:nvSpPr>
            <p:cNvPr id="110" name="Shape 110"/>
            <p:cNvSpPr/>
            <p:nvPr/>
          </p:nvSpPr>
          <p:spPr>
            <a:xfrm>
              <a:off x="2327000" y="2696050"/>
              <a:ext cx="2439900" cy="1875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7300400" y="3062875"/>
              <a:ext cx="1624200" cy="1180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797525" y="779075"/>
              <a:ext cx="2398800" cy="1917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117275" y="2364837"/>
              <a:ext cx="1779000" cy="2434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b="1"/>
              <a:t>ESP Evolution Climatology vs CFSv2</a:t>
            </a: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l="7884" r="7884"/>
          <a:stretch/>
        </p:blipFill>
        <p:spPr>
          <a:xfrm>
            <a:off x="74949" y="1218137"/>
            <a:ext cx="8994099" cy="442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Elk - Milner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Shape 410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411" name="Shape 411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413" name="Shape 413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414" name="Shape 414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415" name="Shape 415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416" name="Shape 416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417" name="Shape 417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418" name="Shape 418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419" name="Shape 419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420" name="Shape 420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421" name="Shape 421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422" name="Shape 422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423" name="Shape 423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424" name="Shape 424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425" name="Shape 425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426" name="Shape 426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427" name="Shape 427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428" name="Shape 428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b="1"/>
              <a:t>ESP Evolution Climatology vs CFSv2</a:t>
            </a: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l="7643" r="8273"/>
          <a:stretch/>
        </p:blipFill>
        <p:spPr>
          <a:xfrm>
            <a:off x="74949" y="1218137"/>
            <a:ext cx="8994100" cy="442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East - Almont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Shape 443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444" name="Shape 444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448" name="Shape 448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449" name="Shape 449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450" name="Shape 450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451" name="Shape 451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452" name="Shape 452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453" name="Shape 453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454" name="Shape 454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455" name="Shape 455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456" name="Shape 456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457" name="Shape 457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458" name="Shape 458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459" name="Shape 459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460" name="Shape 460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461" name="Shape 461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ESP Evolution Climatology vs CFSv2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l="7933" r="7941"/>
          <a:stretch/>
        </p:blipFill>
        <p:spPr>
          <a:xfrm>
            <a:off x="74949" y="1218137"/>
            <a:ext cx="8994099" cy="442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Animas - Durango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Shape 476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477" name="Shape 477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478" name="Shape 478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479" name="Shape 479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480" name="Shape 480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481" name="Shape 481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482" name="Shape 482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483" name="Shape 483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484" name="Shape 484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485" name="Shape 485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486" name="Shape 486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487" name="Shape 487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488" name="Shape 488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489" name="Shape 489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490" name="Shape 490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491" name="Shape 491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492" name="Shape 492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493" name="Shape 493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494" name="Shape 494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ESP Evolution Climatology vs CFSv2</a:t>
            </a:r>
          </a:p>
        </p:txBody>
      </p:sp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 l="7884" r="7884"/>
          <a:stretch/>
        </p:blipFill>
        <p:spPr>
          <a:xfrm>
            <a:off x="74949" y="1218137"/>
            <a:ext cx="8994099" cy="442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b="1"/>
              <a:t>ESP Evolution Climatology vs CFSv2</a:t>
            </a: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 l="7862" r="7862"/>
          <a:stretch/>
        </p:blipFill>
        <p:spPr>
          <a:xfrm>
            <a:off x="74949" y="1218137"/>
            <a:ext cx="8994097" cy="442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Initial Conclusions / More Questions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06450" y="821375"/>
            <a:ext cx="8725200" cy="52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Little, if any, skill added with GEFS/CFS forecast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not unexpected given not much skill in CFSv2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need to develop better CFSv2 forecast smoothing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Need to do more analysis on a monthly scale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Similar results in Lower Basin when adding GEFS/CFS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still need to run hindcasts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How does CFS forecast </a:t>
            </a:r>
            <a:r>
              <a:rPr lang="en" sz="2400" dirty="0" smtClean="0"/>
              <a:t>fa</a:t>
            </a:r>
            <a:r>
              <a:rPr lang="en-US" sz="2400" smtClean="0"/>
              <a:t>re</a:t>
            </a:r>
            <a:r>
              <a:rPr lang="en" sz="2400" smtClean="0"/>
              <a:t> </a:t>
            </a:r>
            <a:r>
              <a:rPr lang="en" sz="2400" dirty="0"/>
              <a:t>when looking at ENSO signal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limited sample size so it will be difficult to draw any conclusions from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In general more skillful long range forecasts are needed to fully utilize HEFS framework.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000000"/>
                </a:solidFill>
              </a:rPr>
              <a:t>Global Ensemble Forecast System (GEFS)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036150"/>
            <a:ext cx="3632100" cy="478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short term forecast 15 days out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precipitation and temperature max/min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comes as gridded product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1 degree resolution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use the average of the GEFS 20 traces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reforecasts available for 1985-2010</a:t>
            </a:r>
          </a:p>
          <a:p>
            <a:pPr marL="457200" lvl="0" indent="-355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http://www.emc.ncep.noaa.gov/GEFS/faq.php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00" y="1036137"/>
            <a:ext cx="4695849" cy="47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 Adjusting Ensemble Streamflow Forecasts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206450" y="821375"/>
            <a:ext cx="8725200" cy="52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Evaluating two methods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Ensemble Post-processor (EnsPost)</a:t>
            </a:r>
          </a:p>
          <a:p>
            <a:pPr marL="1371600" lvl="2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daily time step</a:t>
            </a:r>
          </a:p>
          <a:p>
            <a:pPr marL="1371600" lvl="2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can have different parameters for different times of year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John Schaake method</a:t>
            </a:r>
          </a:p>
          <a:p>
            <a:pPr marL="1371600" lvl="2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monthly time step</a:t>
            </a:r>
          </a:p>
          <a:p>
            <a:pPr marL="1371600" lvl="2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each month has a separate adjustment factor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Objective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adjust ensemble stream flows to remove bias from calibration in a repeatable way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EnsPost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304798" y="914400"/>
            <a:ext cx="4267199" cy="51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b="1" i="0" u="none" strike="noStrike" cap="none">
                <a:solidFill>
                  <a:srgbClr val="305480"/>
                </a:solidFill>
                <a:latin typeface="Tahoma"/>
                <a:ea typeface="Tahoma"/>
                <a:cs typeface="Tahoma"/>
                <a:sym typeface="Tahoma"/>
              </a:rPr>
              <a:t>EnsPost (“flow processor”)</a:t>
            </a:r>
          </a:p>
          <a:p>
            <a:pPr marL="344487" marR="0" lvl="0" indent="-331787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Does two things to flow forecast </a:t>
            </a:r>
          </a:p>
          <a:p>
            <a:pPr marL="808037" marR="0" lvl="1" indent="-439737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AutoNum type="arabicPeriod"/>
            </a:pP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Adds spread to account for hydrologic model errors</a:t>
            </a:r>
          </a:p>
          <a:p>
            <a:pPr marL="808037" marR="0" lvl="1" indent="-439737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AutoNum type="arabicPeriod"/>
            </a:pP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Corrects systematic biases</a:t>
            </a:r>
          </a:p>
          <a:p>
            <a:pPr marL="344487" marR="0" lvl="0" indent="-331787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Uses linear regression between </a:t>
            </a:r>
            <a:r>
              <a:rPr lang="en" sz="1800" b="0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observed flow </a:t>
            </a: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and historical </a:t>
            </a:r>
            <a:r>
              <a:rPr lang="en" sz="1800" b="0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simulated flow</a:t>
            </a: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(observed forcing)</a:t>
            </a:r>
          </a:p>
          <a:p>
            <a:pPr marL="344487" marR="0" lvl="0" indent="-331787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Scatter around line of best fit represents the </a:t>
            </a:r>
            <a:r>
              <a:rPr lang="en" sz="1800" b="0" i="0" u="none" strike="noStrike" cap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hydrologic</a:t>
            </a: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18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error </a:t>
            </a: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(i.e. no forcing uncertainty)</a:t>
            </a:r>
          </a:p>
          <a:p>
            <a:pPr marL="344487" marR="0" lvl="0" indent="-331787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Prior observation (“persistence”) also included in regression (not shown here)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2123" y="1066800"/>
            <a:ext cx="3945599" cy="39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 txBox="1"/>
          <p:nvPr/>
        </p:nvSpPr>
        <p:spPr>
          <a:xfrm rot="-5400000">
            <a:off x="3162604" y="2904568"/>
            <a:ext cx="3095700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Observed flow (normalized units), </a:t>
            </a:r>
            <a:r>
              <a:rPr lang="en" sz="1200" b="0" i="0" u="none" strike="noStrike" cap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200" b="0" i="0" u="none" strike="noStrike" cap="none" baseline="-2500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lang="en" sz="1200" b="0" i="0" u="none" strike="noStrike" cap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(t+1)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5297248" y="5066526"/>
            <a:ext cx="31454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Simulated flow (normalized units), </a:t>
            </a:r>
            <a:r>
              <a:rPr lang="en" sz="1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200" b="0" i="0" u="none" strike="noStrike" cap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mod</a:t>
            </a:r>
            <a:r>
              <a:rPr lang="en" sz="1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(t+1)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9387" y="5594350"/>
            <a:ext cx="3322499" cy="412800"/>
          </a:xfrm>
          <a:prstGeom prst="rect">
            <a:avLst/>
          </a:prstGeom>
          <a:solidFill>
            <a:srgbClr val="CCECFF"/>
          </a:solidFill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Post Adjustment Skill</a:t>
            </a:r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200" y="731401"/>
            <a:ext cx="5691600" cy="569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Post Adjustment Skill</a:t>
            </a:r>
          </a:p>
        </p:txBody>
      </p:sp>
      <p:pic>
        <p:nvPicPr>
          <p:cNvPr id="545" name="Shape 5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200" y="731401"/>
            <a:ext cx="5691600" cy="569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Post Adjustment Skill</a:t>
            </a: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200" y="731400"/>
            <a:ext cx="5691600" cy="56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Post Adjustment Skill</a:t>
            </a:r>
          </a:p>
        </p:txBody>
      </p:sp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200" y="727825"/>
            <a:ext cx="5691600" cy="56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000000"/>
                </a:solidFill>
              </a:rPr>
              <a:t>Climate Forecast System (CFSv2)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036150"/>
            <a:ext cx="3632100" cy="478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long term forecast out 9 months (270 days)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precipitation and temperature max/min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comes as gridded product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1 degree resolution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use the lagged ensemble mean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reforecasts available for 1982-2011</a:t>
            </a:r>
          </a:p>
          <a:p>
            <a:pPr marL="457200" lvl="0" indent="-355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http://cfs.ncep.noaa.gov/cfsv2.info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00" y="1092975"/>
            <a:ext cx="4695849" cy="467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GEFS and CFSv2 Processing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610226"/>
            <a:ext cx="8629500" cy="2099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Meteorological Ensemble Forecast Processor Parameter Estimator (MEFPPE)</a:t>
            </a:r>
          </a:p>
          <a:p>
            <a:pPr marL="971550" lvl="1" indent="-285750" rtl="0"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H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istorical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Observations, precipitation and max/min temperature, are statically related to GEFS and CFSv2 hindcasts to develop a bivariate relationship</a:t>
            </a:r>
          </a:p>
          <a:p>
            <a:pPr marL="971550" lvl="1" indent="-285750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Parameters used in forecast process</a:t>
            </a:r>
          </a:p>
          <a:p>
            <a:pPr marL="971550" lvl="1" indent="-285750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One time process</a:t>
            </a:r>
          </a:p>
          <a:p>
            <a:pPr marL="971550" lvl="1" indent="-285750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Tries to preserve space time relationships</a:t>
            </a:r>
          </a:p>
        </p:txBody>
      </p:sp>
      <p:grpSp>
        <p:nvGrpSpPr>
          <p:cNvPr id="134" name="Shape 134"/>
          <p:cNvGrpSpPr/>
          <p:nvPr/>
        </p:nvGrpSpPr>
        <p:grpSpPr>
          <a:xfrm>
            <a:off x="838200" y="2671763"/>
            <a:ext cx="3308537" cy="3197224"/>
            <a:chOff x="1295400" y="2214563"/>
            <a:chExt cx="3308537" cy="3197224"/>
          </a:xfrm>
        </p:grpSpPr>
        <p:cxnSp>
          <p:nvCxnSpPr>
            <p:cNvPr id="135" name="Shape 135"/>
            <p:cNvCxnSpPr/>
            <p:nvPr/>
          </p:nvCxnSpPr>
          <p:spPr>
            <a:xfrm>
              <a:off x="1295400" y="4483151"/>
              <a:ext cx="2308200" cy="30299"/>
            </a:xfrm>
            <a:prstGeom prst="straightConnector1">
              <a:avLst/>
            </a:prstGeom>
            <a:noFill/>
            <a:ln w="19050" cap="flat" cmpd="sng">
              <a:solidFill>
                <a:srgbClr val="A1414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6" name="Shape 136"/>
            <p:cNvSpPr/>
            <p:nvPr/>
          </p:nvSpPr>
          <p:spPr>
            <a:xfrm>
              <a:off x="2027238" y="3709987"/>
              <a:ext cx="715962" cy="661986"/>
            </a:xfrm>
            <a:custGeom>
              <a:avLst/>
              <a:gdLst/>
              <a:ahLst/>
              <a:cxnLst/>
              <a:rect l="0" t="0" r="0" b="0"/>
              <a:pathLst>
                <a:path w="371" h="389" extrusionOk="0">
                  <a:moveTo>
                    <a:pt x="24" y="365"/>
                  </a:moveTo>
                  <a:lnTo>
                    <a:pt x="6" y="341"/>
                  </a:lnTo>
                  <a:lnTo>
                    <a:pt x="0" y="311"/>
                  </a:lnTo>
                  <a:lnTo>
                    <a:pt x="0" y="281"/>
                  </a:lnTo>
                  <a:lnTo>
                    <a:pt x="6" y="245"/>
                  </a:lnTo>
                  <a:lnTo>
                    <a:pt x="18" y="209"/>
                  </a:lnTo>
                  <a:lnTo>
                    <a:pt x="42" y="173"/>
                  </a:lnTo>
                  <a:lnTo>
                    <a:pt x="66" y="131"/>
                  </a:lnTo>
                  <a:lnTo>
                    <a:pt x="96" y="95"/>
                  </a:lnTo>
                  <a:lnTo>
                    <a:pt x="168" y="36"/>
                  </a:lnTo>
                  <a:lnTo>
                    <a:pt x="210" y="18"/>
                  </a:lnTo>
                  <a:lnTo>
                    <a:pt x="246" y="6"/>
                  </a:lnTo>
                  <a:lnTo>
                    <a:pt x="275" y="0"/>
                  </a:lnTo>
                  <a:lnTo>
                    <a:pt x="305" y="0"/>
                  </a:lnTo>
                  <a:lnTo>
                    <a:pt x="335" y="6"/>
                  </a:lnTo>
                  <a:lnTo>
                    <a:pt x="353" y="24"/>
                  </a:lnTo>
                  <a:lnTo>
                    <a:pt x="365" y="48"/>
                  </a:lnTo>
                  <a:lnTo>
                    <a:pt x="371" y="77"/>
                  </a:lnTo>
                  <a:lnTo>
                    <a:pt x="371" y="107"/>
                  </a:lnTo>
                  <a:lnTo>
                    <a:pt x="365" y="143"/>
                  </a:lnTo>
                  <a:lnTo>
                    <a:pt x="353" y="179"/>
                  </a:lnTo>
                  <a:lnTo>
                    <a:pt x="305" y="251"/>
                  </a:lnTo>
                  <a:lnTo>
                    <a:pt x="275" y="287"/>
                  </a:lnTo>
                  <a:lnTo>
                    <a:pt x="240" y="323"/>
                  </a:lnTo>
                  <a:lnTo>
                    <a:pt x="168" y="371"/>
                  </a:lnTo>
                  <a:lnTo>
                    <a:pt x="132" y="383"/>
                  </a:lnTo>
                  <a:lnTo>
                    <a:pt x="102" y="389"/>
                  </a:lnTo>
                  <a:lnTo>
                    <a:pt x="72" y="389"/>
                  </a:lnTo>
                  <a:lnTo>
                    <a:pt x="42" y="383"/>
                  </a:lnTo>
                  <a:lnTo>
                    <a:pt x="24" y="365"/>
                  </a:ln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911350" y="3152775"/>
              <a:ext cx="1412875" cy="1304925"/>
            </a:xfrm>
            <a:custGeom>
              <a:avLst/>
              <a:gdLst/>
              <a:ahLst/>
              <a:cxnLst/>
              <a:rect l="0" t="0" r="0" b="0"/>
              <a:pathLst>
                <a:path w="890" h="822" extrusionOk="0">
                  <a:moveTo>
                    <a:pt x="51" y="771"/>
                  </a:moveTo>
                  <a:lnTo>
                    <a:pt x="32" y="748"/>
                  </a:lnTo>
                  <a:lnTo>
                    <a:pt x="13" y="719"/>
                  </a:lnTo>
                  <a:lnTo>
                    <a:pt x="0" y="662"/>
                  </a:lnTo>
                  <a:lnTo>
                    <a:pt x="0" y="594"/>
                  </a:lnTo>
                  <a:lnTo>
                    <a:pt x="13" y="520"/>
                  </a:lnTo>
                  <a:lnTo>
                    <a:pt x="45" y="440"/>
                  </a:lnTo>
                  <a:lnTo>
                    <a:pt x="95" y="360"/>
                  </a:lnTo>
                  <a:lnTo>
                    <a:pt x="153" y="279"/>
                  </a:lnTo>
                  <a:lnTo>
                    <a:pt x="229" y="206"/>
                  </a:lnTo>
                  <a:lnTo>
                    <a:pt x="312" y="137"/>
                  </a:lnTo>
                  <a:lnTo>
                    <a:pt x="401" y="86"/>
                  </a:lnTo>
                  <a:lnTo>
                    <a:pt x="490" y="40"/>
                  </a:lnTo>
                  <a:lnTo>
                    <a:pt x="572" y="11"/>
                  </a:lnTo>
                  <a:lnTo>
                    <a:pt x="655" y="0"/>
                  </a:lnTo>
                  <a:lnTo>
                    <a:pt x="725" y="0"/>
                  </a:lnTo>
                  <a:lnTo>
                    <a:pt x="756" y="6"/>
                  </a:lnTo>
                  <a:lnTo>
                    <a:pt x="788" y="17"/>
                  </a:lnTo>
                  <a:lnTo>
                    <a:pt x="839" y="51"/>
                  </a:lnTo>
                  <a:lnTo>
                    <a:pt x="858" y="74"/>
                  </a:lnTo>
                  <a:lnTo>
                    <a:pt x="884" y="132"/>
                  </a:lnTo>
                  <a:lnTo>
                    <a:pt x="890" y="160"/>
                  </a:lnTo>
                  <a:lnTo>
                    <a:pt x="890" y="228"/>
                  </a:lnTo>
                  <a:lnTo>
                    <a:pt x="871" y="302"/>
                  </a:lnTo>
                  <a:lnTo>
                    <a:pt x="839" y="382"/>
                  </a:lnTo>
                  <a:lnTo>
                    <a:pt x="788" y="462"/>
                  </a:lnTo>
                  <a:lnTo>
                    <a:pt x="731" y="543"/>
                  </a:lnTo>
                  <a:lnTo>
                    <a:pt x="655" y="617"/>
                  </a:lnTo>
                  <a:lnTo>
                    <a:pt x="572" y="685"/>
                  </a:lnTo>
                  <a:lnTo>
                    <a:pt x="484" y="736"/>
                  </a:lnTo>
                  <a:lnTo>
                    <a:pt x="401" y="782"/>
                  </a:lnTo>
                  <a:lnTo>
                    <a:pt x="318" y="811"/>
                  </a:lnTo>
                  <a:lnTo>
                    <a:pt x="235" y="822"/>
                  </a:lnTo>
                  <a:lnTo>
                    <a:pt x="165" y="822"/>
                  </a:lnTo>
                  <a:lnTo>
                    <a:pt x="134" y="816"/>
                  </a:lnTo>
                  <a:lnTo>
                    <a:pt x="102" y="805"/>
                  </a:lnTo>
                  <a:lnTo>
                    <a:pt x="51" y="771"/>
                  </a:lnTo>
                  <a:close/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847850" y="2871788"/>
              <a:ext cx="1849437" cy="1651000"/>
            </a:xfrm>
            <a:custGeom>
              <a:avLst/>
              <a:gdLst/>
              <a:ahLst/>
              <a:cxnLst/>
              <a:rect l="0" t="0" r="0" b="0"/>
              <a:pathLst>
                <a:path w="1139" h="1120" extrusionOk="0">
                  <a:moveTo>
                    <a:pt x="72" y="1048"/>
                  </a:moveTo>
                  <a:lnTo>
                    <a:pt x="48" y="1018"/>
                  </a:lnTo>
                  <a:lnTo>
                    <a:pt x="30" y="982"/>
                  </a:lnTo>
                  <a:lnTo>
                    <a:pt x="12" y="940"/>
                  </a:lnTo>
                  <a:lnTo>
                    <a:pt x="0" y="856"/>
                  </a:lnTo>
                  <a:lnTo>
                    <a:pt x="12" y="760"/>
                  </a:lnTo>
                  <a:lnTo>
                    <a:pt x="24" y="707"/>
                  </a:lnTo>
                  <a:lnTo>
                    <a:pt x="66" y="599"/>
                  </a:lnTo>
                  <a:lnTo>
                    <a:pt x="126" y="491"/>
                  </a:lnTo>
                  <a:lnTo>
                    <a:pt x="204" y="383"/>
                  </a:lnTo>
                  <a:lnTo>
                    <a:pt x="300" y="282"/>
                  </a:lnTo>
                  <a:lnTo>
                    <a:pt x="408" y="192"/>
                  </a:lnTo>
                  <a:lnTo>
                    <a:pt x="516" y="114"/>
                  </a:lnTo>
                  <a:lnTo>
                    <a:pt x="624" y="54"/>
                  </a:lnTo>
                  <a:lnTo>
                    <a:pt x="731" y="18"/>
                  </a:lnTo>
                  <a:lnTo>
                    <a:pt x="785" y="6"/>
                  </a:lnTo>
                  <a:lnTo>
                    <a:pt x="833" y="0"/>
                  </a:lnTo>
                  <a:lnTo>
                    <a:pt x="929" y="0"/>
                  </a:lnTo>
                  <a:lnTo>
                    <a:pt x="971" y="12"/>
                  </a:lnTo>
                  <a:lnTo>
                    <a:pt x="1007" y="24"/>
                  </a:lnTo>
                  <a:lnTo>
                    <a:pt x="1043" y="48"/>
                  </a:lnTo>
                  <a:lnTo>
                    <a:pt x="1073" y="72"/>
                  </a:lnTo>
                  <a:lnTo>
                    <a:pt x="1097" y="102"/>
                  </a:lnTo>
                  <a:lnTo>
                    <a:pt x="1133" y="174"/>
                  </a:lnTo>
                  <a:lnTo>
                    <a:pt x="1139" y="216"/>
                  </a:lnTo>
                  <a:lnTo>
                    <a:pt x="1139" y="306"/>
                  </a:lnTo>
                  <a:lnTo>
                    <a:pt x="1133" y="359"/>
                  </a:lnTo>
                  <a:lnTo>
                    <a:pt x="1121" y="407"/>
                  </a:lnTo>
                  <a:lnTo>
                    <a:pt x="1079" y="515"/>
                  </a:lnTo>
                  <a:lnTo>
                    <a:pt x="1013" y="623"/>
                  </a:lnTo>
                  <a:lnTo>
                    <a:pt x="935" y="731"/>
                  </a:lnTo>
                  <a:lnTo>
                    <a:pt x="839" y="832"/>
                  </a:lnTo>
                  <a:lnTo>
                    <a:pt x="731" y="922"/>
                  </a:lnTo>
                  <a:lnTo>
                    <a:pt x="624" y="1000"/>
                  </a:lnTo>
                  <a:lnTo>
                    <a:pt x="516" y="1060"/>
                  </a:lnTo>
                  <a:lnTo>
                    <a:pt x="408" y="1096"/>
                  </a:lnTo>
                  <a:lnTo>
                    <a:pt x="360" y="1108"/>
                  </a:lnTo>
                  <a:lnTo>
                    <a:pt x="306" y="1114"/>
                  </a:lnTo>
                  <a:lnTo>
                    <a:pt x="258" y="1120"/>
                  </a:lnTo>
                  <a:lnTo>
                    <a:pt x="174" y="1108"/>
                  </a:lnTo>
                  <a:lnTo>
                    <a:pt x="102" y="1072"/>
                  </a:lnTo>
                  <a:lnTo>
                    <a:pt x="72" y="1048"/>
                  </a:ln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91268">
              <a:off x="1985963" y="3487738"/>
              <a:ext cx="1009650" cy="936624"/>
            </a:xfrm>
            <a:custGeom>
              <a:avLst/>
              <a:gdLst/>
              <a:ahLst/>
              <a:cxnLst/>
              <a:rect l="0" t="0" r="0" b="0"/>
              <a:pathLst>
                <a:path w="557" h="592" extrusionOk="0">
                  <a:moveTo>
                    <a:pt x="30" y="550"/>
                  </a:moveTo>
                  <a:lnTo>
                    <a:pt x="6" y="515"/>
                  </a:lnTo>
                  <a:lnTo>
                    <a:pt x="0" y="473"/>
                  </a:lnTo>
                  <a:lnTo>
                    <a:pt x="0" y="425"/>
                  </a:lnTo>
                  <a:lnTo>
                    <a:pt x="6" y="377"/>
                  </a:lnTo>
                  <a:lnTo>
                    <a:pt x="30" y="317"/>
                  </a:lnTo>
                  <a:lnTo>
                    <a:pt x="60" y="263"/>
                  </a:lnTo>
                  <a:lnTo>
                    <a:pt x="96" y="203"/>
                  </a:lnTo>
                  <a:lnTo>
                    <a:pt x="144" y="149"/>
                  </a:lnTo>
                  <a:lnTo>
                    <a:pt x="198" y="102"/>
                  </a:lnTo>
                  <a:lnTo>
                    <a:pt x="252" y="60"/>
                  </a:lnTo>
                  <a:lnTo>
                    <a:pt x="306" y="30"/>
                  </a:lnTo>
                  <a:lnTo>
                    <a:pt x="360" y="12"/>
                  </a:lnTo>
                  <a:lnTo>
                    <a:pt x="413" y="0"/>
                  </a:lnTo>
                  <a:lnTo>
                    <a:pt x="455" y="0"/>
                  </a:lnTo>
                  <a:lnTo>
                    <a:pt x="497" y="12"/>
                  </a:lnTo>
                  <a:lnTo>
                    <a:pt x="527" y="36"/>
                  </a:lnTo>
                  <a:lnTo>
                    <a:pt x="551" y="72"/>
                  </a:lnTo>
                  <a:lnTo>
                    <a:pt x="557" y="114"/>
                  </a:lnTo>
                  <a:lnTo>
                    <a:pt x="557" y="161"/>
                  </a:lnTo>
                  <a:lnTo>
                    <a:pt x="551" y="215"/>
                  </a:lnTo>
                  <a:lnTo>
                    <a:pt x="527" y="275"/>
                  </a:lnTo>
                  <a:lnTo>
                    <a:pt x="497" y="329"/>
                  </a:lnTo>
                  <a:lnTo>
                    <a:pt x="461" y="389"/>
                  </a:lnTo>
                  <a:lnTo>
                    <a:pt x="413" y="443"/>
                  </a:lnTo>
                  <a:lnTo>
                    <a:pt x="360" y="491"/>
                  </a:lnTo>
                  <a:lnTo>
                    <a:pt x="306" y="527"/>
                  </a:lnTo>
                  <a:lnTo>
                    <a:pt x="252" y="556"/>
                  </a:lnTo>
                  <a:lnTo>
                    <a:pt x="198" y="580"/>
                  </a:lnTo>
                  <a:lnTo>
                    <a:pt x="150" y="592"/>
                  </a:lnTo>
                  <a:lnTo>
                    <a:pt x="102" y="586"/>
                  </a:lnTo>
                  <a:lnTo>
                    <a:pt x="66" y="574"/>
                  </a:lnTo>
                  <a:lnTo>
                    <a:pt x="30" y="550"/>
                  </a:ln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40" name="Shape 140"/>
            <p:cNvCxnSpPr/>
            <p:nvPr/>
          </p:nvCxnSpPr>
          <p:spPr>
            <a:xfrm rot="10800000" flipH="1">
              <a:off x="1836737" y="2611587"/>
              <a:ext cx="1500" cy="2800199"/>
            </a:xfrm>
            <a:prstGeom prst="straightConnector1">
              <a:avLst/>
            </a:prstGeom>
            <a:noFill/>
            <a:ln w="19050" cap="flat" cmpd="sng">
              <a:solidFill>
                <a:srgbClr val="E0616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1" name="Shape 141"/>
            <p:cNvSpPr txBox="1"/>
            <p:nvPr/>
          </p:nvSpPr>
          <p:spPr>
            <a:xfrm>
              <a:off x="2513025" y="4619625"/>
              <a:ext cx="11367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Forecast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 rot="-5400000">
              <a:off x="937099" y="3361324"/>
              <a:ext cx="12372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Observed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295400" y="2214563"/>
              <a:ext cx="2447999" cy="2744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1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Joint distribution</a:t>
              </a: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1946275" y="2457450"/>
              <a:ext cx="1538399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Model Space</a:t>
              </a:r>
            </a:p>
          </p:txBody>
        </p:sp>
        <p:cxnSp>
          <p:nvCxnSpPr>
            <p:cNvPr id="145" name="Shape 145"/>
            <p:cNvCxnSpPr/>
            <p:nvPr/>
          </p:nvCxnSpPr>
          <p:spPr>
            <a:xfrm rot="-5400000" flipH="1">
              <a:off x="1219188" y="4106875"/>
              <a:ext cx="2503500" cy="11100"/>
            </a:xfrm>
            <a:prstGeom prst="straightConnector1">
              <a:avLst/>
            </a:prstGeom>
            <a:noFill/>
            <a:ln w="28575" cap="flat" cmpd="sng">
              <a:solidFill>
                <a:srgbClr val="E06163"/>
              </a:solidFill>
              <a:prstDash val="dot"/>
              <a:round/>
              <a:headEnd type="stealth" w="lg" len="lg"/>
              <a:tailEnd type="stealth" w="lg" len="lg"/>
            </a:ln>
          </p:spPr>
        </p:cxnSp>
        <p:cxnSp>
          <p:nvCxnSpPr>
            <p:cNvPr id="146" name="Shape 146"/>
            <p:cNvCxnSpPr/>
            <p:nvPr/>
          </p:nvCxnSpPr>
          <p:spPr>
            <a:xfrm rot="-5400000">
              <a:off x="2447850" y="4511600"/>
              <a:ext cx="57299" cy="0"/>
            </a:xfrm>
            <a:prstGeom prst="straightConnector1">
              <a:avLst/>
            </a:prstGeom>
            <a:noFill/>
            <a:ln w="57150" cap="flat" cmpd="sng">
              <a:solidFill>
                <a:srgbClr val="DE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" name="Shape 147"/>
            <p:cNvSpPr txBox="1"/>
            <p:nvPr/>
          </p:nvSpPr>
          <p:spPr>
            <a:xfrm>
              <a:off x="2162175" y="4008456"/>
              <a:ext cx="11367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fcst</a:t>
              </a: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3300413" y="4244975"/>
              <a:ext cx="303299" cy="28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280"/>
                </a:spcBef>
                <a:spcAft>
                  <a:spcPts val="700"/>
                </a:spcAft>
                <a:buSzPct val="25000"/>
                <a:buNone/>
              </a:pPr>
              <a:r>
                <a:rPr lang="en" sz="1400" b="1" i="0" u="none" strike="noStrike" cap="none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1563687" y="2516188"/>
              <a:ext cx="303299" cy="28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280"/>
                </a:spcBef>
                <a:spcAft>
                  <a:spcPts val="700"/>
                </a:spcAft>
                <a:buSzPct val="25000"/>
                <a:buNone/>
              </a:pPr>
              <a:r>
                <a:rPr lang="en" sz="1400" b="1" i="0" u="none" strike="noStrike" cap="none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3968837" y="3298888"/>
              <a:ext cx="635100" cy="644400"/>
            </a:xfrm>
            <a:prstGeom prst="rightArrow">
              <a:avLst>
                <a:gd name="adj1" fmla="val 50000"/>
                <a:gd name="adj2" fmla="val 25375"/>
              </a:avLst>
            </a:prstGeom>
            <a:solidFill>
              <a:srgbClr val="A1414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1" name="Shape 151"/>
          <p:cNvGrpSpPr/>
          <p:nvPr/>
        </p:nvGrpSpPr>
        <p:grpSpPr>
          <a:xfrm>
            <a:off x="6082080" y="3180025"/>
            <a:ext cx="2911618" cy="1700099"/>
            <a:chOff x="6091237" y="3192475"/>
            <a:chExt cx="2911036" cy="1700099"/>
          </a:xfrm>
        </p:grpSpPr>
        <p:sp>
          <p:nvSpPr>
            <p:cNvPr id="152" name="Shape 152"/>
            <p:cNvSpPr txBox="1"/>
            <p:nvPr/>
          </p:nvSpPr>
          <p:spPr>
            <a:xfrm>
              <a:off x="6091237" y="3660775"/>
              <a:ext cx="6017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40"/>
                </a:spcBef>
                <a:spcAft>
                  <a:spcPts val="1100"/>
                </a:spcAft>
                <a:buSzPct val="25000"/>
                <a:buNone/>
              </a:pPr>
              <a:r>
                <a:rPr lang="en" sz="2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7506774" y="3192475"/>
              <a:ext cx="1495499" cy="1700099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Ensemble members for that particular time step 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6748461" y="3451225"/>
              <a:ext cx="818100" cy="9809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A1414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6118225" y="3409950"/>
              <a:ext cx="73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40"/>
                </a:spcBef>
                <a:spcAft>
                  <a:spcPts val="1100"/>
                </a:spcAft>
                <a:buSzPct val="25000"/>
                <a:buNone/>
              </a:pPr>
              <a:r>
                <a:rPr lang="en" sz="2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2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6111875" y="3995737"/>
              <a:ext cx="6095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40"/>
                </a:spcBef>
                <a:spcAft>
                  <a:spcPts val="1100"/>
                </a:spcAft>
                <a:buSzPct val="25000"/>
                <a:buNone/>
              </a:pPr>
              <a:r>
                <a:rPr lang="en" sz="2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2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6543675" y="3560762"/>
              <a:ext cx="142800" cy="738299"/>
            </a:xfrm>
            <a:prstGeom prst="rightBrace">
              <a:avLst>
                <a:gd name="adj1" fmla="val 43056"/>
                <a:gd name="adj2" fmla="val 50000"/>
              </a:avLst>
            </a:pr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6707188" y="3776157"/>
              <a:ext cx="85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buSzPct val="25000"/>
                <a:buNone/>
              </a:pPr>
              <a:r>
                <a:rPr lang="en" sz="2000" b="1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NQT</a:t>
              </a:r>
              <a:r>
                <a:rPr lang="en" sz="2000" b="1" i="0" u="none" strike="noStrike" cap="none" baseline="300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-1</a:t>
              </a:r>
            </a:p>
          </p:txBody>
        </p:sp>
      </p:grpSp>
      <p:grpSp>
        <p:nvGrpSpPr>
          <p:cNvPr id="159" name="Shape 159"/>
          <p:cNvGrpSpPr/>
          <p:nvPr/>
        </p:nvGrpSpPr>
        <p:grpSpPr>
          <a:xfrm>
            <a:off x="4105550" y="2671787"/>
            <a:ext cx="2743025" cy="3135163"/>
            <a:chOff x="3800750" y="2747987"/>
            <a:chExt cx="2743025" cy="3135163"/>
          </a:xfrm>
        </p:grpSpPr>
        <p:grpSp>
          <p:nvGrpSpPr>
            <p:cNvPr id="160" name="Shape 160"/>
            <p:cNvGrpSpPr/>
            <p:nvPr/>
          </p:nvGrpSpPr>
          <p:grpSpPr>
            <a:xfrm>
              <a:off x="4222232" y="3094832"/>
              <a:ext cx="1403350" cy="2382044"/>
              <a:chOff x="3107" y="2354"/>
              <a:chExt cx="884" cy="1500"/>
            </a:xfrm>
          </p:grpSpPr>
          <p:cxnSp>
            <p:nvCxnSpPr>
              <p:cNvPr id="161" name="Shape 161"/>
              <p:cNvCxnSpPr/>
              <p:nvPr/>
            </p:nvCxnSpPr>
            <p:spPr>
              <a:xfrm>
                <a:off x="3345" y="3225"/>
                <a:ext cx="0" cy="5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Shape 162"/>
              <p:cNvCxnSpPr/>
              <p:nvPr/>
            </p:nvCxnSpPr>
            <p:spPr>
              <a:xfrm>
                <a:off x="3991" y="2354"/>
                <a:ext cx="0" cy="1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Shape 163"/>
              <p:cNvCxnSpPr/>
              <p:nvPr/>
            </p:nvCxnSpPr>
            <p:spPr>
              <a:xfrm flipH="1" flipV="1">
                <a:off x="3107" y="2354"/>
                <a:ext cx="88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Shape 164"/>
              <p:cNvCxnSpPr/>
              <p:nvPr/>
            </p:nvCxnSpPr>
            <p:spPr>
              <a:xfrm flipH="1">
                <a:off x="3121" y="3265"/>
                <a:ext cx="2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5" name="Shape 165"/>
            <p:cNvSpPr txBox="1"/>
            <p:nvPr/>
          </p:nvSpPr>
          <p:spPr>
            <a:xfrm>
              <a:off x="4437337" y="5218112"/>
              <a:ext cx="438299" cy="36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5459687" y="5222875"/>
              <a:ext cx="438299" cy="36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</a:p>
          </p:txBody>
        </p:sp>
        <p:cxnSp>
          <p:nvCxnSpPr>
            <p:cNvPr id="167" name="Shape 167"/>
            <p:cNvCxnSpPr/>
            <p:nvPr/>
          </p:nvCxnSpPr>
          <p:spPr>
            <a:xfrm>
              <a:off x="4224612" y="5249862"/>
              <a:ext cx="2051100" cy="1500"/>
            </a:xfrm>
            <a:prstGeom prst="straightConnector1">
              <a:avLst/>
            </a:prstGeom>
            <a:noFill/>
            <a:ln w="19050" cap="flat" cmpd="sng">
              <a:solidFill>
                <a:srgbClr val="A1414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8" name="Shape 168"/>
            <p:cNvCxnSpPr/>
            <p:nvPr/>
          </p:nvCxnSpPr>
          <p:spPr>
            <a:xfrm rot="10800000" flipH="1">
              <a:off x="4229375" y="2747987"/>
              <a:ext cx="1500" cy="2498699"/>
            </a:xfrm>
            <a:prstGeom prst="straightConnector1">
              <a:avLst/>
            </a:prstGeom>
            <a:noFill/>
            <a:ln w="19050" cap="flat" cmpd="sng">
              <a:solidFill>
                <a:srgbClr val="A1414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9" name="Shape 169"/>
            <p:cNvSpPr txBox="1"/>
            <p:nvPr/>
          </p:nvSpPr>
          <p:spPr>
            <a:xfrm>
              <a:off x="4243675" y="5543550"/>
              <a:ext cx="23001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Ensemble forecast</a:t>
              </a:r>
            </a:p>
          </p:txBody>
        </p:sp>
        <p:sp>
          <p:nvSpPr>
            <p:cNvPr id="170" name="Shape 170"/>
            <p:cNvSpPr txBox="1"/>
            <p:nvPr/>
          </p:nvSpPr>
          <p:spPr>
            <a:xfrm rot="-5400000">
              <a:off x="3240800" y="3821675"/>
              <a:ext cx="14595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Probability</a:t>
              </a: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3956325" y="2786063"/>
              <a:ext cx="211199" cy="312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20"/>
                </a:spcBef>
                <a:spcAft>
                  <a:spcPts val="800"/>
                </a:spcAft>
                <a:buSzPct val="25000"/>
                <a:buNone/>
              </a:pPr>
              <a:r>
                <a:rPr lang="en" sz="1600" b="1" i="0" u="none" strike="noStrike" cap="none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4223025" y="2947988"/>
              <a:ext cx="2033587" cy="1916112"/>
            </a:xfrm>
            <a:custGeom>
              <a:avLst/>
              <a:gdLst/>
              <a:ahLst/>
              <a:cxnLst/>
              <a:rect l="0" t="0" r="0" b="0"/>
              <a:pathLst>
                <a:path w="1281" h="1207" extrusionOk="0">
                  <a:moveTo>
                    <a:pt x="0" y="1207"/>
                  </a:moveTo>
                  <a:cubicBezTo>
                    <a:pt x="64" y="1175"/>
                    <a:pt x="120" y="1150"/>
                    <a:pt x="171" y="1093"/>
                  </a:cubicBezTo>
                  <a:cubicBezTo>
                    <a:pt x="237" y="1000"/>
                    <a:pt x="261" y="928"/>
                    <a:pt x="321" y="793"/>
                  </a:cubicBezTo>
                  <a:cubicBezTo>
                    <a:pt x="378" y="685"/>
                    <a:pt x="398" y="631"/>
                    <a:pt x="461" y="532"/>
                  </a:cubicBezTo>
                  <a:cubicBezTo>
                    <a:pt x="524" y="433"/>
                    <a:pt x="602" y="302"/>
                    <a:pt x="678" y="235"/>
                  </a:cubicBezTo>
                  <a:cubicBezTo>
                    <a:pt x="769" y="148"/>
                    <a:pt x="861" y="84"/>
                    <a:pt x="973" y="48"/>
                  </a:cubicBezTo>
                  <a:cubicBezTo>
                    <a:pt x="1085" y="12"/>
                    <a:pt x="1224" y="4"/>
                    <a:pt x="1281" y="0"/>
                  </a:cubicBezTo>
                </a:path>
              </a:pathLst>
            </a:custGeom>
            <a:noFill/>
            <a:ln w="28575" cap="flat" cmpd="sng">
              <a:solidFill>
                <a:srgbClr val="A141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4056337" y="5214937"/>
              <a:ext cx="438299" cy="36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3994425" y="5014912"/>
              <a:ext cx="236400" cy="312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20"/>
                </a:spcBef>
                <a:spcAft>
                  <a:spcPts val="800"/>
                </a:spcAft>
                <a:buSzPct val="25000"/>
                <a:buNone/>
              </a:pPr>
              <a:r>
                <a:rPr lang="en" sz="1600" b="1" i="0" u="none" strike="noStrike" cap="none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sp>
        <p:nvSpPr>
          <p:cNvPr id="175" name="Shape 175"/>
          <p:cNvSpPr txBox="1"/>
          <p:nvPr/>
        </p:nvSpPr>
        <p:spPr>
          <a:xfrm>
            <a:off x="854325" y="6027075"/>
            <a:ext cx="7361100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http://www.nws.noaa.gov/oh/hrl/general/HEFS_doc/Aug_2014_Seminar/Seminar_D_MEFP_Theory.pdf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GEFS Temperature MAX Skill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893168"/>
            <a:ext cx="8145397" cy="4919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Shape 182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183" name="Shape 183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188" name="Shape 188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GEFS Temperature MAX Skill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300" y="1130608"/>
            <a:ext cx="8198123" cy="4444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Shape 198"/>
          <p:cNvGrpSpPr/>
          <p:nvPr/>
        </p:nvGrpSpPr>
        <p:grpSpPr>
          <a:xfrm>
            <a:off x="1517785" y="746795"/>
            <a:ext cx="7508033" cy="417600"/>
            <a:chOff x="1380950" y="739925"/>
            <a:chExt cx="5720406" cy="417600"/>
          </a:xfrm>
        </p:grpSpPr>
        <p:sp>
          <p:nvSpPr>
            <p:cNvPr id="199" name="Shape 199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Zuni: Black Rock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Tonto: Roosevelt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Gila: Gila</a:t>
              </a: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117025" y="1157650"/>
            <a:ext cx="690600" cy="4064380"/>
            <a:chOff x="193225" y="1310050"/>
            <a:chExt cx="690600" cy="4064380"/>
          </a:xfrm>
        </p:grpSpPr>
        <p:sp>
          <p:nvSpPr>
            <p:cNvPr id="203" name="Shape 203"/>
            <p:cNvSpPr txBox="1"/>
            <p:nvPr/>
          </p:nvSpPr>
          <p:spPr>
            <a:xfrm>
              <a:off x="193225" y="13100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193225" y="26054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193225" y="396893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688765"/>
            <a:ext cx="3062013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GEFS Temperature MIN Skill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893168"/>
            <a:ext cx="8145397" cy="4919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Shape 213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214" name="Shape 214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219" name="Shape 219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GEFS Temperature MIN Skill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300" y="1130608"/>
            <a:ext cx="8198123" cy="4444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Shape 229"/>
          <p:cNvGrpSpPr/>
          <p:nvPr/>
        </p:nvGrpSpPr>
        <p:grpSpPr>
          <a:xfrm>
            <a:off x="1517785" y="746795"/>
            <a:ext cx="7508033" cy="417600"/>
            <a:chOff x="1380950" y="739925"/>
            <a:chExt cx="5720406" cy="417600"/>
          </a:xfrm>
        </p:grpSpPr>
        <p:sp>
          <p:nvSpPr>
            <p:cNvPr id="230" name="Shape 230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Zuni: Black Rock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Tonto: Roosevelt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Gila: Gila</a:t>
              </a:r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117025" y="1157650"/>
            <a:ext cx="690600" cy="4064380"/>
            <a:chOff x="193225" y="1310050"/>
            <a:chExt cx="690600" cy="4064380"/>
          </a:xfrm>
        </p:grpSpPr>
        <p:sp>
          <p:nvSpPr>
            <p:cNvPr id="234" name="Shape 234"/>
            <p:cNvSpPr txBox="1"/>
            <p:nvPr/>
          </p:nvSpPr>
          <p:spPr>
            <a:xfrm>
              <a:off x="193225" y="13100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193225" y="260545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193225" y="3968930"/>
              <a:ext cx="6906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688765"/>
            <a:ext cx="3062013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951</Words>
  <Application>Microsoft Macintosh PowerPoint</Application>
  <PresentationFormat>On-screen Show (4:3)</PresentationFormat>
  <Paragraphs>269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simple-light-2</vt:lpstr>
      <vt:lpstr>The Hydrologic Ensemble Forecast Service (HEFS)</vt:lpstr>
      <vt:lpstr>Meteorological Forecasts in ESP</vt:lpstr>
      <vt:lpstr>Global Ensemble Forecast System (GEFS)</vt:lpstr>
      <vt:lpstr>Climate Forecast System (CFSv2)</vt:lpstr>
      <vt:lpstr>GEFS and CFSv2 Processing</vt:lpstr>
      <vt:lpstr>GEFS Temperature MAX Skill</vt:lpstr>
      <vt:lpstr>GEFS Temperature MAX Skill</vt:lpstr>
      <vt:lpstr>GEFS Temperature MIN Skill</vt:lpstr>
      <vt:lpstr>GEFS Temperature MIN Skill</vt:lpstr>
      <vt:lpstr>GEFS Precipitation Skill</vt:lpstr>
      <vt:lpstr>GEFS Precipitation Skill</vt:lpstr>
      <vt:lpstr>CFSv2 Temperature MAX Skill</vt:lpstr>
      <vt:lpstr>CFS Temperature MAX Skill</vt:lpstr>
      <vt:lpstr>CFSv2 Temperature MIN Skill</vt:lpstr>
      <vt:lpstr>CFS Temperature MIN Skill</vt:lpstr>
      <vt:lpstr>CFSv2 Precipitation Skill</vt:lpstr>
      <vt:lpstr>CFS Precipitation Skill</vt:lpstr>
      <vt:lpstr>GEFS and CFSv2 in Stream Forecast</vt:lpstr>
      <vt:lpstr>April - July Volume HEFS Skill</vt:lpstr>
      <vt:lpstr>ESP Evolution Climatology vs CFSv2</vt:lpstr>
      <vt:lpstr>April - July Volume HEFS Skill</vt:lpstr>
      <vt:lpstr>ESP Evolution Climatology vs CFSv2</vt:lpstr>
      <vt:lpstr>April - July Volume HEFS Skill</vt:lpstr>
      <vt:lpstr>ESP Evolution Climatology vs CFSv2</vt:lpstr>
      <vt:lpstr>April - July Volume HEFS Skill</vt:lpstr>
      <vt:lpstr>ESP Evolution Climatology vs CFSv2</vt:lpstr>
      <vt:lpstr>ESP Evolution Climatology vs CFSv2</vt:lpstr>
      <vt:lpstr>Initial Conclusions / More Questions</vt:lpstr>
      <vt:lpstr>Questions</vt:lpstr>
      <vt:lpstr>Post Adjusting Ensemble Streamflow Forecasts</vt:lpstr>
      <vt:lpstr>EnsPost</vt:lpstr>
      <vt:lpstr>April - July Volume Post Adjustment Skill</vt:lpstr>
      <vt:lpstr>April - July Volume Post Adjustment Skill</vt:lpstr>
      <vt:lpstr>April - July Volume Post Adjustment Skill</vt:lpstr>
      <vt:lpstr>April - July Volume Post Adjustment Skill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Hydrologic Ensemble Forecast Service (HEFS)</dc:title>
  <cp:lastModifiedBy>bja</cp:lastModifiedBy>
  <cp:revision>4</cp:revision>
  <dcterms:modified xsi:type="dcterms:W3CDTF">2016-03-15T15:47:57Z</dcterms:modified>
</cp:coreProperties>
</file>