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1"/>
  </p:sldMasterIdLst>
  <p:notesMasterIdLst>
    <p:notesMasterId r:id="rId32"/>
  </p:notesMasterIdLst>
  <p:sldIdLst>
    <p:sldId id="256" r:id="rId2"/>
    <p:sldId id="257" r:id="rId3"/>
    <p:sldId id="258" r:id="rId4"/>
    <p:sldId id="289" r:id="rId5"/>
    <p:sldId id="290" r:id="rId6"/>
    <p:sldId id="273" r:id="rId7"/>
    <p:sldId id="260" r:id="rId8"/>
    <p:sldId id="261" r:id="rId9"/>
    <p:sldId id="262" r:id="rId10"/>
    <p:sldId id="294" r:id="rId11"/>
    <p:sldId id="263" r:id="rId12"/>
    <p:sldId id="291" r:id="rId13"/>
    <p:sldId id="292" r:id="rId14"/>
    <p:sldId id="266" r:id="rId15"/>
    <p:sldId id="275" r:id="rId16"/>
    <p:sldId id="276" r:id="rId17"/>
    <p:sldId id="277" r:id="rId18"/>
    <p:sldId id="288" r:id="rId19"/>
    <p:sldId id="271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93" r:id="rId30"/>
    <p:sldId id="27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40" autoAdjust="0"/>
  </p:normalViewPr>
  <p:slideViewPr>
    <p:cSldViewPr snapToGrid="0" snapToObjects="1">
      <p:cViewPr varScale="1">
        <p:scale>
          <a:sx n="135" d="100"/>
          <a:sy n="135" d="100"/>
        </p:scale>
        <p:origin x="-104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vm1:data:rsvresp:WYR_OUTLOOKS:powell_WY2016_outlook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>
                <a:latin typeface="+mj-lt"/>
              </a:rPr>
              <a:t>WYR</a:t>
            </a:r>
            <a:r>
              <a:rPr lang="en-US" sz="1600" baseline="0" dirty="0">
                <a:latin typeface="+mj-lt"/>
              </a:rPr>
              <a:t> 2016 MONTHLY OUTLOOKS</a:t>
            </a:r>
          </a:p>
          <a:p>
            <a:pPr>
              <a:defRPr/>
            </a:pPr>
            <a:r>
              <a:rPr lang="en-US" sz="1600" baseline="0" dirty="0">
                <a:latin typeface="+mj-lt"/>
              </a:rPr>
              <a:t>as of 3/1/16</a:t>
            </a:r>
            <a:endParaRPr lang="en-US" sz="1600" dirty="0">
              <a:latin typeface="+mj-lt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graphics!$B$34</c:f>
              <c:strCache>
                <c:ptCount val="1"/>
                <c:pt idx="0">
                  <c:v>%avg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graphics!$A$35:$A$47</c:f>
              <c:strCache>
                <c:ptCount val="13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  <c:pt idx="12">
                  <c:v>TOT</c:v>
                </c:pt>
              </c:strCache>
            </c:strRef>
          </c:cat>
          <c:val>
            <c:numRef>
              <c:f>graphics!$B$35:$B$47</c:f>
              <c:numCache>
                <c:formatCode>0%</c:formatCode>
                <c:ptCount val="13"/>
                <c:pt idx="0">
                  <c:v>1.046875</c:v>
                </c:pt>
                <c:pt idx="1">
                  <c:v>0.890063424947146</c:v>
                </c:pt>
                <c:pt idx="2">
                  <c:v>0.732782369146005</c:v>
                </c:pt>
                <c:pt idx="3">
                  <c:v>0.831024930747922</c:v>
                </c:pt>
                <c:pt idx="4">
                  <c:v>1.007633587786259</c:v>
                </c:pt>
                <c:pt idx="5">
                  <c:v>1.051051051051051</c:v>
                </c:pt>
                <c:pt idx="6">
                  <c:v>0.804924242424242</c:v>
                </c:pt>
                <c:pt idx="7">
                  <c:v>0.810580204778157</c:v>
                </c:pt>
                <c:pt idx="8">
                  <c:v>0.806149231346082</c:v>
                </c:pt>
                <c:pt idx="9">
                  <c:v>0.73327222731439</c:v>
                </c:pt>
                <c:pt idx="10">
                  <c:v>0.76</c:v>
                </c:pt>
                <c:pt idx="11">
                  <c:v>0.784313725490196</c:v>
                </c:pt>
                <c:pt idx="12">
                  <c:v>0.832471847886284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77897256"/>
        <c:axId val="-1977894200"/>
      </c:barChart>
      <c:catAx>
        <c:axId val="-1977897256"/>
        <c:scaling>
          <c:orientation val="minMax"/>
        </c:scaling>
        <c:delete val="0"/>
        <c:axPos val="b"/>
        <c:majorTickMark val="out"/>
        <c:minorTickMark val="none"/>
        <c:tickLblPos val="nextTo"/>
        <c:crossAx val="-1977894200"/>
        <c:crosses val="autoZero"/>
        <c:auto val="1"/>
        <c:lblAlgn val="ctr"/>
        <c:lblOffset val="100"/>
        <c:noMultiLvlLbl val="0"/>
      </c:catAx>
      <c:valAx>
        <c:axId val="-19778942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197789725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C5F33-6D3B-B14E-90B9-48439D7648CE}" type="datetimeFigureOut">
              <a:rPr lang="en-US" smtClean="0"/>
              <a:t>3/15/16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DD673-22E8-6D4D-A224-D2ECBE4B8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9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735EE-A3BA-1542-A570-B2929672FC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1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735EE-A3BA-1542-A570-B2929672FC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1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3/15/16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36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1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69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rtlCol="0" anchor="t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A7AC713-EA17-40B5-9E54-BEA77D3220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664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3400"/>
            </a:lvl1pPr>
            <a:lvl2pPr>
              <a:spcBef>
                <a:spcPts val="0"/>
              </a:spcBef>
              <a:buSzPct val="100000"/>
              <a:defRPr sz="3400"/>
            </a:lvl2pPr>
            <a:lvl3pPr>
              <a:spcBef>
                <a:spcPts val="0"/>
              </a:spcBef>
              <a:buSzPct val="100000"/>
              <a:defRPr sz="3400"/>
            </a:lvl3pPr>
            <a:lvl4pPr>
              <a:spcBef>
                <a:spcPts val="0"/>
              </a:spcBef>
              <a:buSzPct val="100000"/>
              <a:defRPr sz="3400"/>
            </a:lvl4pPr>
            <a:lvl5pPr>
              <a:spcBef>
                <a:spcPts val="0"/>
              </a:spcBef>
              <a:buSzPct val="100000"/>
              <a:defRPr sz="3400"/>
            </a:lvl5pPr>
            <a:lvl6pPr>
              <a:spcBef>
                <a:spcPts val="0"/>
              </a:spcBef>
              <a:buSzPct val="100000"/>
              <a:defRPr sz="3400"/>
            </a:lvl6pPr>
            <a:lvl7pPr>
              <a:spcBef>
                <a:spcPts val="0"/>
              </a:spcBef>
              <a:buSzPct val="100000"/>
              <a:defRPr sz="3400"/>
            </a:lvl7pPr>
            <a:lvl8pPr>
              <a:spcBef>
                <a:spcPts val="0"/>
              </a:spcBef>
              <a:buSzPct val="100000"/>
              <a:defRPr sz="3400"/>
            </a:lvl8pPr>
            <a:lvl9pPr>
              <a:spcBef>
                <a:spcPts val="0"/>
              </a:spcBef>
              <a:buSzPct val="100000"/>
              <a:defRPr sz="34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206450" y="821375"/>
            <a:ext cx="8725200" cy="527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fld id="{00000000-1234-1234-1234-123412341234}" type="slidenum"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/>
              <a:t>‹#›</a:t>
            </a:fld>
            <a:endParaRPr lang="en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43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89"/>
            <a:ext cx="8229600" cy="11430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1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4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96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3/15/16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3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5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3/15/16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5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3/15/16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94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1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0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3905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23576"/>
            <a:ext cx="8229600" cy="490102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C95D13-A906-439B-9D32-5CA6AA019D12}" type="datetimeFigureOut">
              <a:rPr lang="en-US" smtClean="0"/>
              <a:pPr/>
              <a:t>3/15/16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961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Year 2016</a:t>
            </a:r>
            <a:br>
              <a:rPr lang="en-US" dirty="0" smtClean="0"/>
            </a:br>
            <a:r>
              <a:rPr lang="en-US" dirty="0" smtClean="0"/>
              <a:t>Current Conditions and Forecasts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CRFS</a:t>
            </a:r>
          </a:p>
          <a:p>
            <a:r>
              <a:rPr lang="en-US" dirty="0" smtClean="0"/>
              <a:t>March 15,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8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Medium Range Weather Forecasts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0055" r="52644" b="13306"/>
          <a:stretch/>
        </p:blipFill>
        <p:spPr>
          <a:xfrm>
            <a:off x="1280160" y="1683921"/>
            <a:ext cx="3072459" cy="3198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7792"/>
          <a:stretch/>
        </p:blipFill>
        <p:spPr>
          <a:xfrm>
            <a:off x="1280160" y="5212080"/>
            <a:ext cx="6488029" cy="837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9506" r="51629" b="12757"/>
          <a:stretch/>
        </p:blipFill>
        <p:spPr>
          <a:xfrm>
            <a:off x="4629878" y="1683921"/>
            <a:ext cx="3138311" cy="327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6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Forecasts</a:t>
            </a:r>
            <a:endParaRPr lang="en-US" dirty="0"/>
          </a:p>
        </p:txBody>
      </p:sp>
      <p:pic>
        <p:nvPicPr>
          <p:cNvPr id="3" name="Picture 2" descr="page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163258"/>
            <a:ext cx="7371067" cy="569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ESP: % Volume Change 3/1 – 3/14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69054" y="1251184"/>
            <a:ext cx="4992631" cy="5305819"/>
            <a:chOff x="325496" y="1251184"/>
            <a:chExt cx="4992631" cy="5305819"/>
          </a:xfrm>
        </p:grpSpPr>
        <p:pic>
          <p:nvPicPr>
            <p:cNvPr id="2" name="Picture 1" descr="espdiff2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47" t="14820" r="27572" b="39655"/>
            <a:stretch/>
          </p:blipFill>
          <p:spPr>
            <a:xfrm>
              <a:off x="325496" y="1251184"/>
              <a:ext cx="4992631" cy="5305819"/>
            </a:xfrm>
            <a:prstGeom prst="rect">
              <a:avLst/>
            </a:prstGeom>
          </p:spPr>
        </p:pic>
        <p:pic>
          <p:nvPicPr>
            <p:cNvPr id="5" name="Picture 4" descr="espdiff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63" t="38358" r="6049" b="37096"/>
            <a:stretch/>
          </p:blipFill>
          <p:spPr>
            <a:xfrm>
              <a:off x="325496" y="1251185"/>
              <a:ext cx="1149585" cy="3003346"/>
            </a:xfrm>
            <a:prstGeom prst="rect">
              <a:avLst/>
            </a:prstGeom>
          </p:spPr>
        </p:pic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775597"/>
              </p:ext>
            </p:extLst>
          </p:nvPr>
        </p:nvGraphicFramePr>
        <p:xfrm>
          <a:off x="5258748" y="2718741"/>
          <a:ext cx="3885252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294"/>
                <a:gridCol w="1248106"/>
                <a:gridCol w="10818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Reservoir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3/14 ESP (KAF)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3/1 – 3/14 Change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Fontenelle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520 / 71%**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+10 / +2%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Flaming</a:t>
                      </a:r>
                      <a:r>
                        <a:rPr lang="en-US" sz="1600" baseline="0" dirty="0" smtClean="0"/>
                        <a:t> Gorge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625 / 64%**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-35 / -5%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Blue Mesa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515</a:t>
                      </a:r>
                      <a:r>
                        <a:rPr lang="en-US" sz="1600" baseline="0" dirty="0" smtClean="0"/>
                        <a:t> / 76%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-45 / -8%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McPhee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260 / 88%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-30 / -11%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Navajo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560 /</a:t>
                      </a:r>
                      <a:r>
                        <a:rPr lang="en-US" sz="1600" baseline="0" dirty="0" smtClean="0"/>
                        <a:t> 76%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-100</a:t>
                      </a:r>
                      <a:r>
                        <a:rPr lang="en-US" sz="1600" baseline="0" dirty="0" smtClean="0"/>
                        <a:t>/-15%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Lake Powell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5050/71%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-500/9%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 flipV="1">
            <a:off x="2935119" y="2229557"/>
            <a:ext cx="2417702" cy="12605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179710" y="2888074"/>
            <a:ext cx="2173111" cy="9783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223932" y="4254531"/>
            <a:ext cx="1128889" cy="571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477895" y="4628444"/>
            <a:ext cx="1874926" cy="7003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007562" y="4976519"/>
            <a:ext cx="1345259" cy="9971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23522" y="1294852"/>
            <a:ext cx="11174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Raw ESP</a:t>
            </a:r>
          </a:p>
          <a:p>
            <a:r>
              <a:rPr lang="en-US" sz="1600" dirty="0" smtClean="0">
                <a:latin typeface="+mj-lt"/>
              </a:rPr>
              <a:t>0 Days QPF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2073" y="5973704"/>
            <a:ext cx="3269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** ESP with 5 day QPF ~10 </a:t>
            </a:r>
            <a:r>
              <a:rPr lang="en-US" sz="1600" dirty="0" err="1" smtClean="0">
                <a:latin typeface="+mj-lt"/>
              </a:rPr>
              <a:t>kaf</a:t>
            </a:r>
            <a:r>
              <a:rPr lang="en-US" sz="1600" dirty="0" smtClean="0">
                <a:latin typeface="+mj-lt"/>
              </a:rPr>
              <a:t> higher </a:t>
            </a:r>
            <a:endParaRPr lang="en-US" sz="1600" dirty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022593" y="5446889"/>
            <a:ext cx="3330228" cy="865369"/>
            <a:chOff x="2022593" y="5446889"/>
            <a:chExt cx="3330228" cy="865369"/>
          </a:xfrm>
          <a:effectLst/>
        </p:grpSpPr>
        <p:cxnSp>
          <p:nvCxnSpPr>
            <p:cNvPr id="16" name="Straight Connector 15"/>
            <p:cNvCxnSpPr/>
            <p:nvPr/>
          </p:nvCxnSpPr>
          <p:spPr>
            <a:xfrm>
              <a:off x="5352821" y="5446889"/>
              <a:ext cx="0" cy="86536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022593" y="6312258"/>
              <a:ext cx="333022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022593" y="5672667"/>
              <a:ext cx="0" cy="6395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928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Forecast Evolution Plot</a:t>
            </a:r>
            <a:br>
              <a:rPr lang="en-US" dirty="0"/>
            </a:br>
            <a:r>
              <a:rPr lang="en-US" dirty="0" err="1" smtClean="0"/>
              <a:t>Fontenelle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4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Forecast Evolution Plot</a:t>
            </a:r>
            <a:br>
              <a:rPr lang="en-US" dirty="0" smtClean="0"/>
            </a:br>
            <a:r>
              <a:rPr lang="en-US" dirty="0" smtClean="0"/>
              <a:t>Flaming Gorge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0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Forecast Evolution Plot</a:t>
            </a:r>
            <a:br>
              <a:rPr lang="en-US" dirty="0" smtClean="0"/>
            </a:br>
            <a:r>
              <a:rPr lang="en-US" dirty="0" smtClean="0"/>
              <a:t>Blue Mesa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6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Forecast Evolution Plot</a:t>
            </a:r>
            <a:br>
              <a:rPr lang="en-US" dirty="0"/>
            </a:br>
            <a:r>
              <a:rPr lang="en-US" dirty="0" smtClean="0"/>
              <a:t>Navajo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6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4527"/>
          <a:stretch/>
        </p:blipFill>
        <p:spPr>
          <a:xfrm>
            <a:off x="0" y="1"/>
            <a:ext cx="9144000" cy="37003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36425" y="3874252"/>
            <a:ext cx="4572000" cy="2743200"/>
            <a:chOff x="4572000" y="4114800"/>
            <a:chExt cx="4572000" cy="2743200"/>
          </a:xfrm>
        </p:grpSpPr>
        <p:grpSp>
          <p:nvGrpSpPr>
            <p:cNvPr id="3" name="Group 2"/>
            <p:cNvGrpSpPr/>
            <p:nvPr/>
          </p:nvGrpSpPr>
          <p:grpSpPr>
            <a:xfrm>
              <a:off x="4572000" y="4114800"/>
              <a:ext cx="4572000" cy="2743200"/>
              <a:chOff x="179176" y="1958001"/>
              <a:chExt cx="4572000" cy="2743200"/>
            </a:xfrm>
          </p:grpSpPr>
          <p:graphicFrame>
            <p:nvGraphicFramePr>
              <p:cNvPr id="4" name="Chart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85035767"/>
                  </p:ext>
                </p:extLst>
              </p:nvPr>
            </p:nvGraphicFramePr>
            <p:xfrm>
              <a:off x="179176" y="1958001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5" name="Rectangle 4"/>
              <p:cNvSpPr/>
              <p:nvPr/>
            </p:nvSpPr>
            <p:spPr>
              <a:xfrm>
                <a:off x="657415" y="2745537"/>
                <a:ext cx="1488172" cy="1932612"/>
              </a:xfrm>
              <a:prstGeom prst="rect">
                <a:avLst/>
              </a:prstGeom>
              <a:solidFill>
                <a:srgbClr val="FF6600">
                  <a:alpha val="20000"/>
                </a:srgbClr>
              </a:solidFill>
              <a:ln w="12700"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493571" y="2756726"/>
                <a:ext cx="1162586" cy="1932612"/>
              </a:xfrm>
              <a:prstGeom prst="rect">
                <a:avLst/>
              </a:prstGeom>
              <a:solidFill>
                <a:srgbClr val="008000">
                  <a:alpha val="20000"/>
                </a:srgbClr>
              </a:solidFill>
              <a:ln w="12700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257248" y="3196620"/>
                <a:ext cx="358353" cy="147762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8275115" y="4919784"/>
              <a:ext cx="868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9019 KAF</a:t>
              </a:r>
            </a:p>
            <a:p>
              <a:r>
                <a:rPr lang="en-US" sz="1400" dirty="0" smtClean="0">
                  <a:latin typeface="+mj-lt"/>
                </a:rPr>
                <a:t>83%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51645" y="4902336"/>
              <a:ext cx="868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5700 KAF</a:t>
              </a:r>
            </a:p>
            <a:p>
              <a:r>
                <a:rPr lang="en-US" sz="1400" dirty="0" smtClean="0">
                  <a:latin typeface="+mj-lt"/>
                </a:rPr>
                <a:t>80%</a:t>
              </a:r>
              <a:endParaRPr lang="en-US" sz="1400" dirty="0">
                <a:latin typeface="+mj-lt"/>
              </a:endParaRPr>
            </a:p>
          </p:txBody>
        </p:sp>
      </p:grpSp>
      <p:pic>
        <p:nvPicPr>
          <p:cNvPr id="10" name="Picture 9" descr="PowellPieChar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t="12218" b="5233"/>
          <a:stretch/>
        </p:blipFill>
        <p:spPr>
          <a:xfrm>
            <a:off x="500315" y="3700313"/>
            <a:ext cx="3627293" cy="31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0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c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 r="3441" b="5213"/>
          <a:stretch/>
        </p:blipFill>
        <p:spPr>
          <a:xfrm>
            <a:off x="228601" y="310445"/>
            <a:ext cx="8379178" cy="5832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1" y="6368815"/>
            <a:ext cx="3736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www.cbrfc.noaa.gov</a:t>
            </a:r>
            <a:r>
              <a:rPr lang="en-US" sz="1600" dirty="0"/>
              <a:t>/dash/</a:t>
            </a:r>
            <a:r>
              <a:rPr lang="en-US" sz="1600" dirty="0" err="1"/>
              <a:t>lp.php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078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Forecast Evolution Plot</a:t>
            </a:r>
            <a:br>
              <a:rPr lang="en-US" dirty="0"/>
            </a:br>
            <a:r>
              <a:rPr lang="en-US" dirty="0" smtClean="0"/>
              <a:t>Virgin River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37050" y="2924217"/>
            <a:ext cx="3176871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3/1 Forecast: 60 </a:t>
            </a:r>
            <a:r>
              <a:rPr lang="en-US" sz="1600" dirty="0" err="1" smtClean="0">
                <a:latin typeface="+mj-lt"/>
              </a:rPr>
              <a:t>kaf</a:t>
            </a:r>
            <a:r>
              <a:rPr lang="en-US" sz="1600" dirty="0" smtClean="0">
                <a:latin typeface="+mj-lt"/>
              </a:rPr>
              <a:t> / 103% average</a:t>
            </a:r>
          </a:p>
          <a:p>
            <a:r>
              <a:rPr lang="en-US" sz="1600" dirty="0" smtClean="0">
                <a:latin typeface="+mj-lt"/>
              </a:rPr>
              <a:t>3/14 ESP:        41 </a:t>
            </a:r>
            <a:r>
              <a:rPr lang="en-US" sz="1600" dirty="0" err="1" smtClean="0">
                <a:latin typeface="+mj-lt"/>
              </a:rPr>
              <a:t>kaf</a:t>
            </a:r>
            <a:r>
              <a:rPr lang="en-US" sz="1600" dirty="0" smtClean="0">
                <a:latin typeface="+mj-lt"/>
              </a:rPr>
              <a:t> /  72%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979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 Year 2016 Precipitation</a:t>
            </a:r>
            <a:endParaRPr lang="en-US" dirty="0"/>
          </a:p>
        </p:txBody>
      </p:sp>
      <p:pic>
        <p:nvPicPr>
          <p:cNvPr id="4" name="Picture 3" descr="seasonal.022016_cbrfc_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5" y="1524000"/>
            <a:ext cx="4000500" cy="533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565" y="1348942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97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RA3.2016.0.1.0.1.1.0.0-2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"/>
          <a:stretch/>
        </p:blipFill>
        <p:spPr>
          <a:xfrm>
            <a:off x="0" y="450223"/>
            <a:ext cx="91440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Forecast Evolution </a:t>
            </a:r>
            <a:r>
              <a:rPr lang="en-US" dirty="0" smtClean="0"/>
              <a:t>Plots – Arizona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96976" y="1466069"/>
            <a:ext cx="3246301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3/1 Forecast: 335 </a:t>
            </a:r>
            <a:r>
              <a:rPr lang="en-US" sz="1600" dirty="0" err="1" smtClean="0">
                <a:latin typeface="+mj-lt"/>
              </a:rPr>
              <a:t>kaf</a:t>
            </a:r>
            <a:r>
              <a:rPr lang="en-US" sz="1600" dirty="0" smtClean="0">
                <a:latin typeface="+mj-lt"/>
              </a:rPr>
              <a:t> / 108% median</a:t>
            </a:r>
          </a:p>
          <a:p>
            <a:r>
              <a:rPr lang="en-US" sz="1600" dirty="0" smtClean="0">
                <a:latin typeface="+mj-lt"/>
              </a:rPr>
              <a:t>3/14 ESP:        226 </a:t>
            </a:r>
            <a:r>
              <a:rPr lang="en-US" sz="1600" dirty="0" err="1" smtClean="0">
                <a:latin typeface="+mj-lt"/>
              </a:rPr>
              <a:t>kaf</a:t>
            </a:r>
            <a:r>
              <a:rPr lang="en-US" sz="1600" dirty="0" smtClean="0">
                <a:latin typeface="+mj-lt"/>
              </a:rPr>
              <a:t> /  73%</a:t>
            </a:r>
            <a:endParaRPr lang="en-US" sz="1600" dirty="0">
              <a:latin typeface="+mj-lt"/>
            </a:endParaRPr>
          </a:p>
        </p:txBody>
      </p:sp>
      <p:pic>
        <p:nvPicPr>
          <p:cNvPr id="7" name="Picture 6" descr="GILN5.2016.0.1.0.1.1.1.0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>
          <a:xfrm>
            <a:off x="0" y="3650623"/>
            <a:ext cx="9144000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6976" y="4788765"/>
            <a:ext cx="3142307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3/1 Forecast: 65 </a:t>
            </a:r>
            <a:r>
              <a:rPr lang="en-US" sz="1600" dirty="0" err="1" smtClean="0">
                <a:latin typeface="+mj-lt"/>
              </a:rPr>
              <a:t>kaf</a:t>
            </a:r>
            <a:r>
              <a:rPr lang="en-US" sz="1600" dirty="0" smtClean="0">
                <a:latin typeface="+mj-lt"/>
              </a:rPr>
              <a:t> / 116% median</a:t>
            </a:r>
          </a:p>
          <a:p>
            <a:r>
              <a:rPr lang="en-US" sz="1600" dirty="0" smtClean="0">
                <a:latin typeface="+mj-lt"/>
              </a:rPr>
              <a:t>3/14 ESP:        50 </a:t>
            </a:r>
            <a:r>
              <a:rPr lang="en-US" sz="1600" dirty="0" err="1" smtClean="0">
                <a:latin typeface="+mj-lt"/>
              </a:rPr>
              <a:t>kaf</a:t>
            </a:r>
            <a:r>
              <a:rPr lang="en-US" sz="1600" dirty="0" smtClean="0">
                <a:latin typeface="+mj-lt"/>
              </a:rPr>
              <a:t> /  89%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6976" y="3016407"/>
            <a:ext cx="93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Observed </a:t>
            </a:r>
            <a:endParaRPr lang="en-US" sz="1400" dirty="0"/>
          </a:p>
        </p:txBody>
      </p:sp>
      <p:sp>
        <p:nvSpPr>
          <p:cNvPr id="10" name="Right Brace 9"/>
          <p:cNvSpPr/>
          <p:nvPr/>
        </p:nvSpPr>
        <p:spPr>
          <a:xfrm>
            <a:off x="4619037" y="2925704"/>
            <a:ext cx="77939" cy="470370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8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Flow Forecasts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4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gc2Peak0314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586"/>
            <a:ext cx="9015433" cy="6111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8041" y="115459"/>
            <a:ext cx="718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 Flow: Animas Durango – Weekly </a:t>
            </a:r>
            <a:r>
              <a:rPr lang="en-US" dirty="0" err="1"/>
              <a:t>E</a:t>
            </a:r>
            <a:r>
              <a:rPr lang="en-US" dirty="0" err="1" smtClean="0"/>
              <a:t>xceedance</a:t>
            </a:r>
            <a:r>
              <a:rPr lang="en-US" dirty="0" smtClean="0"/>
              <a:t> Probabilities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8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904" y="135159"/>
            <a:ext cx="5607096" cy="6722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46375"/>
            <a:ext cx="35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 Flow: Animas-Durango</a:t>
            </a:r>
          </a:p>
          <a:p>
            <a:endParaRPr lang="en-US" dirty="0" smtClean="0"/>
          </a:p>
          <a:p>
            <a:r>
              <a:rPr lang="en-US" dirty="0" smtClean="0"/>
              <a:t>Seasonal &amp; Weekly </a:t>
            </a:r>
            <a:r>
              <a:rPr lang="en-US" dirty="0" err="1" smtClean="0"/>
              <a:t>exceedance</a:t>
            </a:r>
            <a:r>
              <a:rPr lang="en-US" dirty="0" smtClean="0"/>
              <a:t> probability text Based </a:t>
            </a:r>
            <a:r>
              <a:rPr lang="en-US" dirty="0"/>
              <a:t>P</a:t>
            </a:r>
            <a:r>
              <a:rPr lang="en-US" dirty="0" smtClean="0"/>
              <a:t>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66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502" y="115459"/>
            <a:ext cx="718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 Flow: Yampa-</a:t>
            </a:r>
            <a:r>
              <a:rPr lang="en-US" dirty="0" err="1" smtClean="0"/>
              <a:t>Deerlodge</a:t>
            </a:r>
            <a:r>
              <a:rPr lang="en-US" dirty="0" smtClean="0"/>
              <a:t> – ESP Trace Ensemble 2016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4489"/>
            <a:ext cx="9144000" cy="62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0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502" y="115459"/>
            <a:ext cx="718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 Flow: Yampa-</a:t>
            </a:r>
            <a:r>
              <a:rPr lang="en-US" dirty="0" err="1" smtClean="0"/>
              <a:t>Deerlodge</a:t>
            </a:r>
            <a:r>
              <a:rPr lang="en-US" dirty="0" smtClean="0"/>
              <a:t> – April-July </a:t>
            </a:r>
            <a:r>
              <a:rPr lang="en-US" dirty="0" err="1" smtClean="0"/>
              <a:t>Exceedance</a:t>
            </a:r>
            <a:r>
              <a:rPr lang="en-US" dirty="0" smtClean="0"/>
              <a:t> Probabilities 2016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0356"/>
            <a:ext cx="9144000" cy="603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8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4 at 11.00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92" y="346375"/>
            <a:ext cx="6028608" cy="6435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46375"/>
            <a:ext cx="35369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 Flow: Yampa-</a:t>
            </a:r>
            <a:r>
              <a:rPr lang="en-US" dirty="0" err="1" smtClean="0"/>
              <a:t>Deerlodge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Seasonal &amp; Weekly </a:t>
            </a:r>
            <a:r>
              <a:rPr lang="en-US" dirty="0" err="1" smtClean="0"/>
              <a:t>exceedance</a:t>
            </a:r>
            <a:r>
              <a:rPr lang="en-US" dirty="0" smtClean="0"/>
              <a:t> probability text Based Product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115392" y="4081691"/>
            <a:ext cx="5883423" cy="26161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5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134" y="664198"/>
            <a:ext cx="4491866" cy="2994577"/>
          </a:xfrm>
          <a:prstGeom prst="rect">
            <a:avLst/>
          </a:prstGeom>
        </p:spPr>
      </p:pic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664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200" dirty="0" smtClean="0">
                <a:latin typeface="+mj-lt"/>
              </a:rPr>
              <a:t>Impacts of Spring Weather</a:t>
            </a:r>
            <a:endParaRPr lang="en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390" y="642487"/>
            <a:ext cx="2811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Yampa River Basin </a:t>
            </a:r>
            <a:endParaRPr lang="en-US" sz="2000" dirty="0"/>
          </a:p>
        </p:txBody>
      </p:sp>
      <p:pic>
        <p:nvPicPr>
          <p:cNvPr id="6" name="Picture 5" descr="Screen Shot 2016-03-07 at 12.58.4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t="6807"/>
          <a:stretch/>
        </p:blipFill>
        <p:spPr>
          <a:xfrm>
            <a:off x="47758" y="1086019"/>
            <a:ext cx="3979886" cy="410573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764723" y="3259813"/>
            <a:ext cx="184535" cy="15197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7"/>
          </p:cNvCxnSpPr>
          <p:nvPr/>
        </p:nvCxnSpPr>
        <p:spPr>
          <a:xfrm flipV="1">
            <a:off x="3922233" y="2597623"/>
            <a:ext cx="852007" cy="6844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009947" y="3421074"/>
            <a:ext cx="184535" cy="15197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232648" y="3465041"/>
            <a:ext cx="3259895" cy="15632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80747" y="1899723"/>
            <a:ext cx="748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2012</a:t>
            </a:r>
          </a:p>
          <a:p>
            <a:r>
              <a:rPr lang="en-US" dirty="0" smtClean="0">
                <a:solidFill>
                  <a:srgbClr val="2EC318"/>
                </a:solidFill>
              </a:rPr>
              <a:t>2015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668" y="3725028"/>
            <a:ext cx="4776812" cy="30485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47586" y="4119638"/>
            <a:ext cx="16499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EC318"/>
                </a:solidFill>
              </a:rPr>
              <a:t>2012:    5360 CFS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2015: 10,100 CFS</a:t>
            </a:r>
            <a:endParaRPr lang="en-US" sz="14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535334" y="2823053"/>
            <a:ext cx="62441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006167" y="5959953"/>
            <a:ext cx="115358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59750" y="2823053"/>
            <a:ext cx="0" cy="313690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9783" y="5674293"/>
            <a:ext cx="4296761" cy="416771"/>
            <a:chOff x="899583" y="1312333"/>
            <a:chExt cx="5482167" cy="485092"/>
          </a:xfrm>
        </p:grpSpPr>
        <p:sp>
          <p:nvSpPr>
            <p:cNvPr id="22" name="TextBox 21"/>
            <p:cNvSpPr txBox="1"/>
            <p:nvPr/>
          </p:nvSpPr>
          <p:spPr>
            <a:xfrm>
              <a:off x="1111251" y="1312333"/>
              <a:ext cx="814916" cy="42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90%</a:t>
              </a:r>
            </a:p>
            <a:p>
              <a:pPr algn="ctr"/>
              <a:r>
                <a:rPr lang="en-US" sz="1200" dirty="0" smtClean="0"/>
                <a:t>7500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26734" y="1312333"/>
              <a:ext cx="814916" cy="42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75%</a:t>
              </a:r>
            </a:p>
            <a:p>
              <a:pPr algn="ctr"/>
              <a:r>
                <a:rPr lang="en-US" sz="1200" dirty="0" smtClean="0"/>
                <a:t>8500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27401" y="1312333"/>
              <a:ext cx="814916" cy="42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50%</a:t>
              </a:r>
            </a:p>
            <a:p>
              <a:pPr algn="ctr"/>
              <a:r>
                <a:rPr lang="en-US" sz="1200" dirty="0" smtClean="0"/>
                <a:t>10500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85733" y="1312333"/>
              <a:ext cx="814916" cy="42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25%</a:t>
              </a:r>
            </a:p>
            <a:p>
              <a:pPr algn="ctr"/>
              <a:r>
                <a:rPr lang="en-US" sz="1200" dirty="0" smtClean="0"/>
                <a:t>13000</a:t>
              </a:r>
              <a:endParaRPr lang="en-US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44069" y="1322231"/>
              <a:ext cx="814916" cy="42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10%</a:t>
              </a:r>
            </a:p>
            <a:p>
              <a:pPr algn="ctr"/>
              <a:r>
                <a:rPr lang="en-US" sz="1200" dirty="0" smtClean="0"/>
                <a:t>15500</a:t>
              </a:r>
              <a:endParaRPr lang="en-US" sz="12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99583" y="1312333"/>
              <a:ext cx="5482167" cy="4850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782" y="6380227"/>
            <a:ext cx="4308583" cy="416771"/>
            <a:chOff x="899583" y="1312333"/>
            <a:chExt cx="5482167" cy="485092"/>
          </a:xfrm>
        </p:grpSpPr>
        <p:sp>
          <p:nvSpPr>
            <p:cNvPr id="29" name="TextBox 28"/>
            <p:cNvSpPr txBox="1"/>
            <p:nvPr/>
          </p:nvSpPr>
          <p:spPr>
            <a:xfrm>
              <a:off x="1111250" y="1312333"/>
              <a:ext cx="814916" cy="42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90%</a:t>
              </a:r>
            </a:p>
            <a:p>
              <a:pPr algn="ctr"/>
              <a:r>
                <a:rPr lang="en-US" sz="1200" dirty="0" smtClean="0"/>
                <a:t>7500</a:t>
              </a:r>
              <a:endParaRPr lang="en-US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26734" y="1312333"/>
              <a:ext cx="814916" cy="42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75%</a:t>
              </a:r>
            </a:p>
            <a:p>
              <a:pPr algn="ctr"/>
              <a:r>
                <a:rPr lang="en-US" sz="1200" dirty="0" smtClean="0"/>
                <a:t>8000</a:t>
              </a:r>
              <a:endParaRPr lang="en-US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27402" y="1312333"/>
              <a:ext cx="814916" cy="42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50%</a:t>
              </a:r>
            </a:p>
            <a:p>
              <a:pPr algn="ctr"/>
              <a:r>
                <a:rPr lang="en-US" sz="1200" dirty="0" smtClean="0"/>
                <a:t>10000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85734" y="1312333"/>
              <a:ext cx="814916" cy="42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25%</a:t>
              </a:r>
            </a:p>
            <a:p>
              <a:pPr algn="ctr"/>
              <a:r>
                <a:rPr lang="en-US" sz="1200" dirty="0" smtClean="0"/>
                <a:t>11000</a:t>
              </a:r>
              <a:endParaRPr lang="en-US" sz="1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44068" y="1322231"/>
              <a:ext cx="814916" cy="42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10%</a:t>
              </a:r>
            </a:p>
            <a:p>
              <a:pPr algn="ctr"/>
              <a:r>
                <a:rPr lang="en-US" sz="1200" dirty="0" smtClean="0"/>
                <a:t>15000</a:t>
              </a:r>
              <a:endParaRPr lang="en-US" sz="12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99583" y="1312333"/>
              <a:ext cx="5482167" cy="4850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783" y="5381781"/>
            <a:ext cx="4296761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March 1 2012 Forecast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44858" y="6095953"/>
            <a:ext cx="4291811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March 1 2015 Forecast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915911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26166" y="1292537"/>
            <a:ext cx="5482167" cy="656229"/>
            <a:chOff x="899583" y="1312333"/>
            <a:chExt cx="5482167" cy="656229"/>
          </a:xfrm>
        </p:grpSpPr>
        <p:sp>
          <p:nvSpPr>
            <p:cNvPr id="2" name="TextBox 1"/>
            <p:cNvSpPr txBox="1"/>
            <p:nvPr/>
          </p:nvSpPr>
          <p:spPr>
            <a:xfrm>
              <a:off x="1111250" y="1312333"/>
              <a:ext cx="814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90%</a:t>
              </a:r>
            </a:p>
            <a:p>
              <a:pPr algn="ctr"/>
              <a:r>
                <a:rPr lang="en-US" dirty="0" smtClean="0"/>
                <a:t>2200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26734" y="1312333"/>
              <a:ext cx="814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75%</a:t>
              </a:r>
            </a:p>
            <a:p>
              <a:pPr algn="ctr"/>
              <a:r>
                <a:rPr lang="en-US" dirty="0" smtClean="0"/>
                <a:t>2700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27401" y="1312333"/>
              <a:ext cx="814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50%</a:t>
              </a:r>
            </a:p>
            <a:p>
              <a:pPr algn="ctr"/>
              <a:r>
                <a:rPr lang="en-US" dirty="0" smtClean="0"/>
                <a:t>3200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85734" y="1312333"/>
              <a:ext cx="814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25%</a:t>
              </a:r>
            </a:p>
            <a:p>
              <a:pPr algn="ctr"/>
              <a:r>
                <a:rPr lang="en-US" dirty="0" smtClean="0"/>
                <a:t>3700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44068" y="1322231"/>
              <a:ext cx="814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10%</a:t>
              </a:r>
            </a:p>
            <a:p>
              <a:pPr algn="ctr"/>
              <a:r>
                <a:rPr lang="en-US" dirty="0" smtClean="0"/>
                <a:t>4100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99583" y="1312333"/>
              <a:ext cx="5482167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pic>
        <p:nvPicPr>
          <p:cNvPr id="10" name="Picture 9" descr="drgc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2585863"/>
            <a:ext cx="6392333" cy="4261555"/>
          </a:xfrm>
          <a:prstGeom prst="rect">
            <a:avLst/>
          </a:prstGeom>
        </p:spPr>
      </p:pic>
      <p:sp>
        <p:nvSpPr>
          <p:cNvPr id="14" name="Shape 442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664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200" dirty="0" smtClean="0">
                <a:latin typeface="+mj-lt"/>
              </a:rPr>
              <a:t>Impacts of Spring Weather</a:t>
            </a:r>
            <a:endParaRPr lang="en" sz="32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4167" y="878417"/>
            <a:ext cx="475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Animas – Durango March 1 2015 Forecast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55735" y="3715835"/>
            <a:ext cx="81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2015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323417" y="4212167"/>
            <a:ext cx="984250" cy="1058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82333" y="3565836"/>
            <a:ext cx="2021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 Peak: 6210</a:t>
            </a:r>
          </a:p>
          <a:p>
            <a:r>
              <a:rPr lang="en-US" dirty="0"/>
              <a:t> </a:t>
            </a:r>
            <a:r>
              <a:rPr lang="en-US" dirty="0" smtClean="0"/>
              <a:t>  6/12/2015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99809" y="2031297"/>
            <a:ext cx="330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Peak Period 5/20 – 6/8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5245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CBRFC UPDATE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4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 Water Equivalent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6" y="1257332"/>
            <a:ext cx="7055080" cy="55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4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Period 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Plan to extend the hydrologic model calibration period through Water Year 2015</a:t>
            </a:r>
          </a:p>
          <a:p>
            <a:pPr lvl="1"/>
            <a:r>
              <a:rPr lang="en-US" dirty="0" smtClean="0">
                <a:sym typeface="Wingdings"/>
              </a:rPr>
              <a:t>Data:</a:t>
            </a:r>
          </a:p>
          <a:p>
            <a:pPr lvl="2"/>
            <a:r>
              <a:rPr lang="en-US" dirty="0" smtClean="0">
                <a:sym typeface="Wingdings"/>
              </a:rPr>
              <a:t>Add 5 years of data to input precipitation and temperature decks – period will become 1981-2015.</a:t>
            </a:r>
          </a:p>
          <a:p>
            <a:pPr lvl="2"/>
            <a:r>
              <a:rPr lang="en-US" dirty="0" smtClean="0">
                <a:sym typeface="Wingdings"/>
              </a:rPr>
              <a:t>We will also be collecting the last 5 years of reservoir and river flow data.</a:t>
            </a:r>
          </a:p>
          <a:p>
            <a:pPr lvl="2"/>
            <a:r>
              <a:rPr lang="en-US" dirty="0"/>
              <a:t>Will not re-calculate averages – will still reference values to 1981-2010 statistics</a:t>
            </a:r>
            <a:r>
              <a:rPr lang="en-US" dirty="0" smtClean="0"/>
              <a:t>.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Model calibration:</a:t>
            </a:r>
          </a:p>
          <a:p>
            <a:pPr lvl="2"/>
            <a:r>
              <a:rPr lang="en-US" dirty="0" smtClean="0">
                <a:sym typeface="Wingdings"/>
              </a:rPr>
              <a:t>Check model parameters, but don’t expect to make many changes.</a:t>
            </a:r>
          </a:p>
          <a:p>
            <a:pPr lvl="2"/>
            <a:r>
              <a:rPr lang="en-US" dirty="0" smtClean="0">
                <a:sym typeface="Wingdings"/>
              </a:rPr>
              <a:t>Plan to add some diversions in the Upper Green and Duchesne basins where real-time data has become available.</a:t>
            </a:r>
          </a:p>
          <a:p>
            <a:pPr lvl="1"/>
            <a:r>
              <a:rPr lang="en-US" dirty="0" smtClean="0"/>
              <a:t>Will be ready for implementation by December 2016.</a:t>
            </a:r>
          </a:p>
          <a:p>
            <a:pPr lvl="2"/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35 ESP traces based on 1981-2015</a:t>
            </a:r>
          </a:p>
        </p:txBody>
      </p:sp>
    </p:spTree>
    <p:extLst>
      <p:ext uri="{BB962C8B-B14F-4D97-AF65-F5344CB8AC3E}">
        <p14:creationId xmlns:p14="http://schemas.microsoft.com/office/powerpoint/2010/main" val="431491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2478"/>
            <a:ext cx="4040188" cy="659352"/>
          </a:xfrm>
        </p:spPr>
        <p:txBody>
          <a:bodyPr/>
          <a:lstStyle/>
          <a:p>
            <a:pPr algn="ctr"/>
            <a:r>
              <a:rPr lang="en-US" sz="1800" dirty="0"/>
              <a:t>Snow Water Equivalent </a:t>
            </a:r>
          </a:p>
          <a:p>
            <a:pPr algn="ctr"/>
            <a:r>
              <a:rPr lang="en-US" sz="1800" dirty="0"/>
              <a:t>Percent of </a:t>
            </a:r>
            <a:r>
              <a:rPr lang="en-US" sz="1800" dirty="0" smtClean="0"/>
              <a:t>Median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5025" y="422478"/>
            <a:ext cx="4041775" cy="654843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Snow Water </a:t>
            </a:r>
            <a:r>
              <a:rPr lang="en-US" sz="1800" dirty="0" smtClean="0"/>
              <a:t>Equivalent </a:t>
            </a:r>
          </a:p>
          <a:p>
            <a:pPr algn="ctr"/>
            <a:r>
              <a:rPr lang="en-US" sz="1800" dirty="0" smtClean="0"/>
              <a:t>Percent </a:t>
            </a:r>
            <a:r>
              <a:rPr lang="en-US" sz="1800" dirty="0"/>
              <a:t>of Median Water Year </a:t>
            </a:r>
            <a:r>
              <a:rPr lang="en-US" sz="1800" dirty="0" smtClean="0"/>
              <a:t>Peak</a:t>
            </a:r>
            <a:endParaRPr lang="en-US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t="3467" b="3467"/>
          <a:stretch>
            <a:fillRect/>
          </a:stretch>
        </p:blipFill>
        <p:spPr>
          <a:xfrm>
            <a:off x="112889" y="1081830"/>
            <a:ext cx="4384499" cy="57291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3222" b="3222"/>
          <a:stretch>
            <a:fillRect/>
          </a:stretch>
        </p:blipFill>
        <p:spPr>
          <a:xfrm>
            <a:off x="4645024" y="1081829"/>
            <a:ext cx="4376679" cy="57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9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2478"/>
            <a:ext cx="4040188" cy="659352"/>
          </a:xfrm>
        </p:spPr>
        <p:txBody>
          <a:bodyPr/>
          <a:lstStyle/>
          <a:p>
            <a:pPr algn="ctr"/>
            <a:r>
              <a:rPr lang="en-US" sz="1800" dirty="0"/>
              <a:t>Month-to-Date Snow Water Equivalent Delta, </a:t>
            </a:r>
            <a:r>
              <a:rPr lang="en-US" sz="1800" dirty="0" smtClean="0"/>
              <a:t>Percentile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5025" y="422478"/>
            <a:ext cx="4041775" cy="654843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Month-to-Date Snow Water Equivalent Delta </a:t>
            </a:r>
            <a:r>
              <a:rPr lang="en-US" sz="1800" dirty="0" smtClean="0"/>
              <a:t>, Records</a:t>
            </a:r>
            <a:endParaRPr lang="en-US" sz="18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t="10403" b="10403"/>
          <a:stretch>
            <a:fillRect/>
          </a:stretch>
        </p:blipFill>
        <p:spPr>
          <a:xfrm>
            <a:off x="159926" y="1081829"/>
            <a:ext cx="4337462" cy="5666877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0370" b="10370"/>
          <a:stretch>
            <a:fillRect/>
          </a:stretch>
        </p:blipFill>
        <p:spPr>
          <a:xfrm>
            <a:off x="4645025" y="1081830"/>
            <a:ext cx="4339165" cy="5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4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 Water Equivalent (model)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7141"/>
            <a:ext cx="4000500" cy="5334000"/>
          </a:xfrm>
          <a:prstGeom prst="rect">
            <a:avLst/>
          </a:prstGeom>
        </p:spPr>
      </p:pic>
      <p:pic>
        <p:nvPicPr>
          <p:cNvPr id="5" name="Picture 4" descr="snow.trimb.14032016_uc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347141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6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Soil Moisture – Inches to Saturation</a:t>
            </a:r>
            <a:endParaRPr lang="en-US" dirty="0"/>
          </a:p>
        </p:txBody>
      </p:sp>
      <p:pic>
        <p:nvPicPr>
          <p:cNvPr id="9" name="Picture 8" descr="soilsat.14032016_cbrfc_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-1"/>
          <a:stretch/>
        </p:blipFill>
        <p:spPr>
          <a:xfrm>
            <a:off x="4863159" y="1421961"/>
            <a:ext cx="4000500" cy="5352811"/>
          </a:xfrm>
          <a:prstGeom prst="rect">
            <a:avLst/>
          </a:prstGeom>
        </p:spPr>
      </p:pic>
      <p:pic>
        <p:nvPicPr>
          <p:cNvPr id="10" name="Picture 9" descr="soilsat.01032016_cbrfc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21961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5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Range Weather Forecasts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7256"/>
          <a:stretch/>
        </p:blipFill>
        <p:spPr>
          <a:xfrm>
            <a:off x="1533407" y="1163258"/>
            <a:ext cx="5230520" cy="5639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2376" t="67581" r="618" b="2702"/>
          <a:stretch/>
        </p:blipFill>
        <p:spPr>
          <a:xfrm>
            <a:off x="6763928" y="2370667"/>
            <a:ext cx="849422" cy="360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3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Medium Range Weather Forecasts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" t="87556" r="121" b="392"/>
          <a:stretch/>
        </p:blipFill>
        <p:spPr>
          <a:xfrm>
            <a:off x="1284604" y="5219773"/>
            <a:ext cx="6488699" cy="826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39781" r="52417" b="13169"/>
          <a:stretch/>
        </p:blipFill>
        <p:spPr>
          <a:xfrm>
            <a:off x="1284604" y="1800287"/>
            <a:ext cx="3091274" cy="3226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9918" r="52974" b="13031"/>
          <a:stretch/>
        </p:blipFill>
        <p:spPr>
          <a:xfrm>
            <a:off x="4718225" y="1800287"/>
            <a:ext cx="3055078" cy="322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3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7653</TotalTime>
  <Words>600</Words>
  <Application>Microsoft Macintosh PowerPoint</Application>
  <PresentationFormat>On-screen Show (4:3)</PresentationFormat>
  <Paragraphs>130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Flow</vt:lpstr>
      <vt:lpstr>Water Year 2016 Current Conditions and Forecasts</vt:lpstr>
      <vt:lpstr>Water Year 2016 Precipitation</vt:lpstr>
      <vt:lpstr>Snow Water Equivalent</vt:lpstr>
      <vt:lpstr>PowerPoint Presentation</vt:lpstr>
      <vt:lpstr>PowerPoint Presentation</vt:lpstr>
      <vt:lpstr>Snow Water Equivalent (model)</vt:lpstr>
      <vt:lpstr>Soil Moisture – Inches to Saturation</vt:lpstr>
      <vt:lpstr>Short Range Weather Forecasts</vt:lpstr>
      <vt:lpstr>Medium Range Weather Forecasts</vt:lpstr>
      <vt:lpstr>Medium Range Weather Forecasts</vt:lpstr>
      <vt:lpstr>Climate Forecasts</vt:lpstr>
      <vt:lpstr>ESP: % Volume Change 3/1 – 3/14</vt:lpstr>
      <vt:lpstr>Forecast Evolution Plot Fontenelle</vt:lpstr>
      <vt:lpstr>Forecast Evolution Plot Flaming Gorge</vt:lpstr>
      <vt:lpstr>Forecast Evolution Plot Blue Mesa</vt:lpstr>
      <vt:lpstr>Forecast Evolution Plot Navajo</vt:lpstr>
      <vt:lpstr>PowerPoint Presentation</vt:lpstr>
      <vt:lpstr>PowerPoint Presentation</vt:lpstr>
      <vt:lpstr>Forecast Evolution Plot Virgin River</vt:lpstr>
      <vt:lpstr>Forecast Evolution Plots – Arizona </vt:lpstr>
      <vt:lpstr>Peak Flow Forecasts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Impacts of Spring Weather</vt:lpstr>
      <vt:lpstr>Impacts of Spring Weather</vt:lpstr>
      <vt:lpstr>CBRFC UPDATE</vt:lpstr>
      <vt:lpstr>Calibration Period Extension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Year 2016 Current Conditions and Forecasts</dc:title>
  <dc:creator>bja</dc:creator>
  <cp:lastModifiedBy>bja</cp:lastModifiedBy>
  <cp:revision>66</cp:revision>
  <dcterms:created xsi:type="dcterms:W3CDTF">2016-03-04T14:38:05Z</dcterms:created>
  <dcterms:modified xsi:type="dcterms:W3CDTF">2016-03-15T15:31:58Z</dcterms:modified>
</cp:coreProperties>
</file>